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12.jpg" ContentType="image/pn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16.jpg" ContentType="image/png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28"/>
  </p:notesMasterIdLst>
  <p:sldIdLst>
    <p:sldId id="256" r:id="rId2"/>
    <p:sldId id="260" r:id="rId3"/>
    <p:sldId id="258" r:id="rId4"/>
    <p:sldId id="290" r:id="rId5"/>
    <p:sldId id="292" r:id="rId6"/>
    <p:sldId id="295" r:id="rId7"/>
    <p:sldId id="291" r:id="rId8"/>
    <p:sldId id="296" r:id="rId9"/>
    <p:sldId id="293" r:id="rId10"/>
    <p:sldId id="297" r:id="rId11"/>
    <p:sldId id="294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7" r:id="rId21"/>
    <p:sldId id="306" r:id="rId22"/>
    <p:sldId id="308" r:id="rId23"/>
    <p:sldId id="309" r:id="rId24"/>
    <p:sldId id="271" r:id="rId25"/>
    <p:sldId id="310" r:id="rId26"/>
    <p:sldId id="285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1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2880BB-930D-4BFA-A208-B9FDA379A50C}">
  <a:tblStyle styleId="{5E2880BB-930D-4BFA-A208-B9FDA379A50C}" styleName="Table_0"/>
  <a:tblStyle styleId="{EE1473BC-8D92-4E7A-8022-38187939DBF7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1V>
      <a:tcStyle>
        <a:tcBdr/>
        <a:fill>
          <a:solidFill>
            <a:srgbClr val="CFD7E7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4"/>
  </p:normalViewPr>
  <p:slideViewPr>
    <p:cSldViewPr snapToGrid="0" snapToObjects="1">
      <p:cViewPr varScale="1">
        <p:scale>
          <a:sx n="142" d="100"/>
          <a:sy n="142" d="100"/>
        </p:scale>
        <p:origin x="7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5290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3284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6250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5046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2893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142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9234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4650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4683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2321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1097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3042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010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84722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02762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7" name="Shape 7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1056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5299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8547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40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3327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169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/>
        </p:nvSpPr>
        <p:spPr>
          <a:xfrm rot="5400000">
            <a:off x="1614456" y="838343"/>
            <a:ext cx="1847142" cy="5076055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E54632">
              <a:alpha val="80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467550" y="2715325"/>
            <a:ext cx="4563000" cy="100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467550" y="3762225"/>
            <a:ext cx="4608600" cy="27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4603500"/>
            <a:ext cx="9144000" cy="540000"/>
          </a:xfrm>
          <a:prstGeom prst="rect">
            <a:avLst/>
          </a:prstGeom>
          <a:solidFill>
            <a:srgbClr val="E5463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0" y="119009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grpSp>
        <p:nvGrpSpPr>
          <p:cNvPr id="15" name="Shape 15"/>
          <p:cNvGrpSpPr/>
          <p:nvPr/>
        </p:nvGrpSpPr>
        <p:grpSpPr>
          <a:xfrm>
            <a:off x="0" y="0"/>
            <a:ext cx="9144000" cy="248304"/>
            <a:chOff x="0" y="0"/>
            <a:chExt cx="9144000" cy="248304"/>
          </a:xfrm>
        </p:grpSpPr>
        <p:sp>
          <p:nvSpPr>
            <p:cNvPr id="16" name="Shape 16"/>
            <p:cNvSpPr/>
            <p:nvPr/>
          </p:nvSpPr>
          <p:spPr>
            <a:xfrm>
              <a:off x="0" y="0"/>
              <a:ext cx="9144000" cy="107999"/>
            </a:xfrm>
            <a:prstGeom prst="rect">
              <a:avLst/>
            </a:prstGeom>
            <a:solidFill>
              <a:srgbClr val="E5463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 rot="10800000">
              <a:off x="4427984" y="1"/>
              <a:ext cx="288032" cy="248302"/>
            </a:xfrm>
            <a:prstGeom prst="triangle">
              <a:avLst>
                <a:gd name="adj" fmla="val 50000"/>
              </a:avLst>
            </a:prstGeom>
            <a:solidFill>
              <a:srgbClr val="E5463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Picture with 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pic" idx="2"/>
          </p:nvPr>
        </p:nvSpPr>
        <p:spPr>
          <a:xfrm>
            <a:off x="533116" y="843558"/>
            <a:ext cx="8077767" cy="216024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0" y="4603500"/>
            <a:ext cx="9144000" cy="540000"/>
          </a:xfrm>
          <a:prstGeom prst="rect">
            <a:avLst/>
          </a:prstGeom>
          <a:solidFill>
            <a:srgbClr val="E5463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36800" y="0"/>
            <a:ext cx="8807400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/>
          <p:nvPr/>
        </p:nvSpPr>
        <p:spPr>
          <a:xfrm>
            <a:off x="0" y="879574"/>
            <a:ext cx="9144000" cy="107999"/>
          </a:xfrm>
          <a:prstGeom prst="rect">
            <a:avLst/>
          </a:prstGeom>
          <a:solidFill>
            <a:srgbClr val="E5463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2955478"/>
            <a:ext cx="9144000" cy="1512000"/>
          </a:xfrm>
          <a:prstGeom prst="rect">
            <a:avLst/>
          </a:prstGeom>
          <a:solidFill>
            <a:srgbClr val="E5463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0" y="4603500"/>
            <a:ext cx="9144000" cy="540000"/>
          </a:xfrm>
          <a:prstGeom prst="rect">
            <a:avLst/>
          </a:prstGeom>
          <a:solidFill>
            <a:srgbClr val="E5463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0" y="119009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grpSp>
        <p:nvGrpSpPr>
          <p:cNvPr id="121" name="Shape 121"/>
          <p:cNvGrpSpPr/>
          <p:nvPr/>
        </p:nvGrpSpPr>
        <p:grpSpPr>
          <a:xfrm>
            <a:off x="0" y="0"/>
            <a:ext cx="9144000" cy="248304"/>
            <a:chOff x="0" y="0"/>
            <a:chExt cx="9144000" cy="248304"/>
          </a:xfrm>
        </p:grpSpPr>
        <p:sp>
          <p:nvSpPr>
            <p:cNvPr id="122" name="Shape 122"/>
            <p:cNvSpPr/>
            <p:nvPr/>
          </p:nvSpPr>
          <p:spPr>
            <a:xfrm>
              <a:off x="0" y="0"/>
              <a:ext cx="9144000" cy="107999"/>
            </a:xfrm>
            <a:prstGeom prst="rect">
              <a:avLst/>
            </a:prstGeom>
            <a:solidFill>
              <a:srgbClr val="E5463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 rot="10800000">
              <a:off x="4427984" y="1"/>
              <a:ext cx="288032" cy="248302"/>
            </a:xfrm>
            <a:prstGeom prst="triangle">
              <a:avLst>
                <a:gd name="adj" fmla="val 50000"/>
              </a:avLst>
            </a:prstGeom>
            <a:solidFill>
              <a:srgbClr val="E5463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7" r:id="rId5"/>
    <p:sldLayoutId id="2147483666" r:id="rId6"/>
    <p:sldLayoutId id="2147483668" r:id="rId7"/>
    <p:sldLayoutId id="2147483669" r:id="rId8"/>
    <p:sldLayoutId id="214748367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97061" y="2849332"/>
            <a:ext cx="4563000" cy="100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Lecture notes Chapter 3:</a:t>
            </a:r>
            <a:r>
              <a:rPr lang="en-US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Control Statement</a:t>
            </a:r>
            <a:endParaRPr lang="en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>
            <a:spLocks noGrp="1"/>
          </p:cNvSpPr>
          <p:nvPr>
            <p:ph type="title"/>
          </p:nvPr>
        </p:nvSpPr>
        <p:spPr>
          <a:xfrm>
            <a:off x="336800" y="0"/>
            <a:ext cx="8807400" cy="88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E54632"/>
              </a:buClr>
              <a:buSzPct val="25000"/>
              <a:buFont typeface="Arial"/>
              <a:buNone/>
            </a:pPr>
            <a:r>
              <a:rPr lang="en-US" dirty="0" smtClean="0">
                <a:solidFill>
                  <a:schemeClr val="tx1"/>
                </a:solidFill>
              </a:rPr>
              <a:t>If-else-</a:t>
            </a:r>
            <a:r>
              <a:rPr lang="en-US" dirty="0" err="1" smtClean="0">
                <a:solidFill>
                  <a:schemeClr val="tx1"/>
                </a:solidFill>
              </a:rPr>
              <a:t>if.cpp</a:t>
            </a:r>
            <a:endParaRPr lang="en" sz="3600" b="1" i="0" u="none" strike="noStrike" cap="none" dirty="0">
              <a:solidFill>
                <a:schemeClr val="tx1"/>
              </a:solidFill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" t="8276" r="37261" b="10345"/>
          <a:stretch/>
        </p:blipFill>
        <p:spPr>
          <a:xfrm>
            <a:off x="275895" y="804042"/>
            <a:ext cx="4981905" cy="41857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04187" y="2204417"/>
            <a:ext cx="27668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Run the program in the console and find out what the output is.</a:t>
            </a:r>
          </a:p>
          <a:p>
            <a:endParaRPr lang="en-US" dirty="0"/>
          </a:p>
          <a:p>
            <a:r>
              <a:rPr lang="en-US" dirty="0"/>
              <a:t>You can also try to change the condition to see whether the same result will be executed.</a:t>
            </a:r>
          </a:p>
        </p:txBody>
      </p:sp>
    </p:spTree>
    <p:extLst>
      <p:ext uri="{BB962C8B-B14F-4D97-AF65-F5344CB8AC3E}">
        <p14:creationId xmlns:p14="http://schemas.microsoft.com/office/powerpoint/2010/main" val="13260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0" y="210123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E54632"/>
              </a:buClr>
              <a:buSzPct val="25000"/>
              <a:buFont typeface="Arial"/>
              <a:buNone/>
            </a:pPr>
            <a:r>
              <a:rPr lang="en-US" sz="3600" b="1" i="0" u="none" strike="noStrike" cap="none" dirty="0" smtClean="0">
                <a:solidFill>
                  <a:srgbClr val="E54632"/>
                </a:solidFill>
                <a:latin typeface="Arial"/>
                <a:ea typeface="Arial"/>
                <a:cs typeface="Arial"/>
                <a:sym typeface="Arial"/>
              </a:rPr>
              <a:t>Switch </a:t>
            </a:r>
            <a:r>
              <a:rPr lang="en-US" sz="3600" b="1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endParaRPr lang="en" sz="36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Shape 284"/>
          <p:cNvSpPr/>
          <p:nvPr/>
        </p:nvSpPr>
        <p:spPr>
          <a:xfrm rot="2700000">
            <a:off x="4365934" y="2634360"/>
            <a:ext cx="412132" cy="7388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1075" y="1301767"/>
            <a:ext cx="518300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 forth decision-making statement we introduce is </a:t>
            </a:r>
            <a:r>
              <a:rPr lang="en-US" sz="1200" dirty="0" smtClean="0">
                <a:solidFill>
                  <a:srgbClr val="FF0000"/>
                </a:solidFill>
              </a:rPr>
              <a:t>switch </a:t>
            </a:r>
            <a:r>
              <a:rPr lang="en-US" sz="1200" dirty="0" smtClean="0"/>
              <a:t>statement:</a:t>
            </a:r>
          </a:p>
          <a:p>
            <a:endParaRPr lang="en-US" sz="1200" dirty="0" smtClean="0"/>
          </a:p>
          <a:p>
            <a:r>
              <a:rPr lang="en-US" sz="1200" dirty="0" smtClean="0"/>
              <a:t>The format of if is</a:t>
            </a:r>
          </a:p>
          <a:p>
            <a:endParaRPr lang="en-US" sz="1200" dirty="0" smtClean="0"/>
          </a:p>
          <a:p>
            <a:r>
              <a:rPr lang="en-US" sz="1800" dirty="0" smtClean="0">
                <a:solidFill>
                  <a:srgbClr val="FF0000"/>
                </a:solidFill>
              </a:rPr>
              <a:t>Switch (variable / expression){ </a:t>
            </a:r>
            <a:endParaRPr lang="en-US" sz="1800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c</a:t>
            </a:r>
            <a:r>
              <a:rPr lang="en-US" sz="1800" dirty="0" smtClean="0">
                <a:solidFill>
                  <a:srgbClr val="FF0000"/>
                </a:solidFill>
              </a:rPr>
              <a:t>ase value: statements; </a:t>
            </a:r>
            <a:r>
              <a:rPr lang="en-US" sz="1800" dirty="0" smtClean="0">
                <a:solidFill>
                  <a:srgbClr val="92D050"/>
                </a:solidFill>
              </a:rPr>
              <a:t>break</a:t>
            </a:r>
            <a:r>
              <a:rPr lang="en-US" sz="1800" dirty="0" smtClean="0">
                <a:solidFill>
                  <a:srgbClr val="FF0000"/>
                </a:solidFill>
              </a:rPr>
              <a:t>;</a:t>
            </a:r>
          </a:p>
          <a:p>
            <a:r>
              <a:rPr lang="en-US" sz="1800" dirty="0">
                <a:solidFill>
                  <a:srgbClr val="FF0000"/>
                </a:solidFill>
              </a:rPr>
              <a:t>c</a:t>
            </a:r>
            <a:r>
              <a:rPr lang="en-US" sz="1800" dirty="0" smtClean="0">
                <a:solidFill>
                  <a:srgbClr val="FF0000"/>
                </a:solidFill>
              </a:rPr>
              <a:t>ase value: statements; </a:t>
            </a:r>
            <a:r>
              <a:rPr lang="en-US" sz="1800" dirty="0" smtClean="0">
                <a:solidFill>
                  <a:srgbClr val="92D050"/>
                </a:solidFill>
              </a:rPr>
              <a:t>break</a:t>
            </a:r>
            <a:r>
              <a:rPr lang="en-US" sz="1800" dirty="0" smtClean="0">
                <a:solidFill>
                  <a:srgbClr val="FF0000"/>
                </a:solidFill>
              </a:rPr>
              <a:t>;</a:t>
            </a:r>
            <a:r>
              <a:rPr lang="mr-IN" sz="1800" dirty="0" smtClean="0">
                <a:solidFill>
                  <a:srgbClr val="FF0000"/>
                </a:solidFill>
              </a:rPr>
              <a:t>…</a:t>
            </a:r>
            <a:endParaRPr lang="en-US" sz="1800" dirty="0" smtClean="0">
              <a:solidFill>
                <a:srgbClr val="FF0000"/>
              </a:solidFill>
            </a:endParaRPr>
          </a:p>
          <a:p>
            <a:r>
              <a:rPr lang="en-US" altLang="zh-TW" sz="1800" dirty="0">
                <a:solidFill>
                  <a:srgbClr val="FF0000"/>
                </a:solidFill>
              </a:rPr>
              <a:t>d</a:t>
            </a:r>
            <a:r>
              <a:rPr lang="en-US" altLang="zh-TW" sz="1800" dirty="0" smtClean="0">
                <a:solidFill>
                  <a:srgbClr val="FF0000"/>
                </a:solidFill>
              </a:rPr>
              <a:t>efault: statements;</a:t>
            </a:r>
            <a:r>
              <a:rPr lang="en-US" sz="1800" dirty="0" smtClean="0">
                <a:solidFill>
                  <a:srgbClr val="FF0000"/>
                </a:solidFill>
              </a:rPr>
              <a:t>}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 smtClean="0">
                <a:solidFill>
                  <a:schemeClr val="tx1"/>
                </a:solidFill>
              </a:rPr>
              <a:t>Similar to if-else-if, when we execute the switch statement, the computer will check whether the expression is satisfied of not. If and only if the expression is </a:t>
            </a:r>
            <a:r>
              <a:rPr lang="en-US" sz="1200" dirty="0" smtClean="0">
                <a:solidFill>
                  <a:srgbClr val="3651FC"/>
                </a:solidFill>
              </a:rPr>
              <a:t>matched</a:t>
            </a:r>
            <a:r>
              <a:rPr lang="en-US" sz="1200" dirty="0" smtClean="0">
                <a:solidFill>
                  <a:schemeClr val="tx1"/>
                </a:solidFill>
              </a:rPr>
              <a:t>, the statement block after that particular case </a:t>
            </a:r>
            <a:r>
              <a:rPr lang="en-US" sz="1200" dirty="0" smtClean="0">
                <a:solidFill>
                  <a:srgbClr val="3651FC"/>
                </a:solidFill>
              </a:rPr>
              <a:t>will execute</a:t>
            </a:r>
            <a:r>
              <a:rPr lang="en-US" sz="1200" dirty="0" smtClean="0">
                <a:solidFill>
                  <a:schemeClr val="tx1"/>
                </a:solidFill>
              </a:rPr>
              <a:t>. The program will then </a:t>
            </a:r>
            <a:r>
              <a:rPr lang="en-US" sz="1200" dirty="0" smtClean="0">
                <a:solidFill>
                  <a:srgbClr val="92D050"/>
                </a:solidFill>
              </a:rPr>
              <a:t>break</a:t>
            </a:r>
            <a:r>
              <a:rPr lang="en-US" sz="1200" dirty="0" smtClean="0">
                <a:solidFill>
                  <a:schemeClr val="tx1"/>
                </a:solidFill>
              </a:rPr>
              <a:t> which means that </a:t>
            </a:r>
            <a:r>
              <a:rPr lang="en-US" sz="1200" dirty="0" smtClean="0">
                <a:solidFill>
                  <a:srgbClr val="92D050"/>
                </a:solidFill>
              </a:rPr>
              <a:t>the remaining cases will not be tested</a:t>
            </a:r>
            <a:r>
              <a:rPr lang="en-US" sz="1200" dirty="0" smtClean="0">
                <a:solidFill>
                  <a:schemeClr val="tx1"/>
                </a:solidFill>
              </a:rPr>
              <a:t>. If the expression is </a:t>
            </a:r>
            <a:r>
              <a:rPr lang="en-US" sz="1200" dirty="0" smtClean="0">
                <a:solidFill>
                  <a:srgbClr val="FF0000"/>
                </a:solidFill>
              </a:rPr>
              <a:t>not matched,</a:t>
            </a:r>
            <a:r>
              <a:rPr lang="en-US" sz="1200" dirty="0" smtClean="0">
                <a:solidFill>
                  <a:schemeClr val="tx1"/>
                </a:solidFill>
              </a:rPr>
              <a:t> the computer will </a:t>
            </a:r>
            <a:r>
              <a:rPr lang="en-US" sz="1200" dirty="0" smtClean="0">
                <a:solidFill>
                  <a:srgbClr val="FF0000"/>
                </a:solidFill>
              </a:rPr>
              <a:t>look for the remaining cases</a:t>
            </a:r>
            <a:r>
              <a:rPr lang="en-US" sz="1200" dirty="0" smtClean="0">
                <a:solidFill>
                  <a:schemeClr val="tx1"/>
                </a:solidFill>
              </a:rPr>
              <a:t> until it find one. If </a:t>
            </a:r>
            <a:r>
              <a:rPr lang="en-US" sz="1200" dirty="0" smtClean="0">
                <a:solidFill>
                  <a:srgbClr val="FF0000"/>
                </a:solidFill>
              </a:rPr>
              <a:t>no case is matched</a:t>
            </a:r>
            <a:r>
              <a:rPr lang="en-US" sz="1200" dirty="0" smtClean="0">
                <a:solidFill>
                  <a:schemeClr val="tx1"/>
                </a:solidFill>
              </a:rPr>
              <a:t>, the statement block of </a:t>
            </a:r>
            <a:r>
              <a:rPr lang="en-US" sz="1200" dirty="0" smtClean="0">
                <a:solidFill>
                  <a:srgbClr val="FF0000"/>
                </a:solidFill>
              </a:rPr>
              <a:t>default case</a:t>
            </a:r>
            <a:r>
              <a:rPr lang="en-US" sz="1200" dirty="0" smtClean="0">
                <a:solidFill>
                  <a:schemeClr val="tx1"/>
                </a:solidFill>
              </a:rPr>
              <a:t> will be execute. There is no limit of case you want to add.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904187" y="1285821"/>
            <a:ext cx="3026246" cy="3358055"/>
            <a:chOff x="5454870" y="1962806"/>
            <a:chExt cx="3026246" cy="3358055"/>
          </a:xfrm>
        </p:grpSpPr>
        <p:sp>
          <p:nvSpPr>
            <p:cNvPr id="20" name="Shape 744"/>
            <p:cNvSpPr/>
            <p:nvPr/>
          </p:nvSpPr>
          <p:spPr>
            <a:xfrm>
              <a:off x="5454870" y="1962806"/>
              <a:ext cx="3026246" cy="3358055"/>
            </a:xfrm>
            <a:prstGeom prst="rect">
              <a:avLst/>
            </a:prstGeom>
            <a:noFill/>
            <a:ln w="63500" cap="flat" cmpd="sng">
              <a:solidFill>
                <a:srgbClr val="E5463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870" y="2169984"/>
              <a:ext cx="2946142" cy="3066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690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>
            <a:spLocks noGrp="1"/>
          </p:cNvSpPr>
          <p:nvPr>
            <p:ph type="title"/>
          </p:nvPr>
        </p:nvSpPr>
        <p:spPr>
          <a:xfrm>
            <a:off x="336800" y="0"/>
            <a:ext cx="8807400" cy="88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E54632"/>
              </a:buClr>
              <a:buSzPct val="25000"/>
              <a:buFont typeface="Arial"/>
              <a:buNone/>
            </a:pPr>
            <a:r>
              <a:rPr lang="en-US" dirty="0" smtClean="0"/>
              <a:t>switch</a:t>
            </a:r>
            <a:r>
              <a:rPr lang="en-US" i="0" u="none" strike="noStrike" cap="none" dirty="0" smtClean="0">
                <a:solidFill>
                  <a:schemeClr val="dk1"/>
                </a:solidFill>
                <a:sym typeface="Arial"/>
              </a:rPr>
              <a:t>.cpp</a:t>
            </a:r>
            <a:endParaRPr lang="en" i="0" u="none" strike="noStrike" cap="none" dirty="0">
              <a:solidFill>
                <a:schemeClr val="dk1"/>
              </a:solidFill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" t="8122" r="44349" b="18008"/>
          <a:stretch/>
        </p:blipFill>
        <p:spPr>
          <a:xfrm>
            <a:off x="336800" y="840348"/>
            <a:ext cx="4548965" cy="38875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24834" y="2091647"/>
            <a:ext cx="28772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Run the program in the console and find out what the output is.</a:t>
            </a:r>
          </a:p>
          <a:p>
            <a:endParaRPr lang="en-US" dirty="0"/>
          </a:p>
          <a:p>
            <a:r>
              <a:rPr lang="en-US" dirty="0"/>
              <a:t>You can also try to change the condition to see whether the same result will be executed.</a:t>
            </a:r>
          </a:p>
        </p:txBody>
      </p:sp>
    </p:spTree>
    <p:extLst>
      <p:ext uri="{BB962C8B-B14F-4D97-AF65-F5344CB8AC3E}">
        <p14:creationId xmlns:p14="http://schemas.microsoft.com/office/powerpoint/2010/main" val="130083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0" y="210123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E54632"/>
              </a:buClr>
              <a:buSzPct val="25000"/>
              <a:buFont typeface="Arial"/>
              <a:buNone/>
            </a:pPr>
            <a:r>
              <a:rPr lang="en-US" sz="3600" b="1" i="0" u="none" strike="noStrike" cap="none" dirty="0" smtClean="0">
                <a:solidFill>
                  <a:srgbClr val="E54632"/>
                </a:solidFill>
                <a:latin typeface="Arial"/>
                <a:ea typeface="Arial"/>
                <a:cs typeface="Arial"/>
                <a:sym typeface="Arial"/>
              </a:rPr>
              <a:t>Nested-if </a:t>
            </a:r>
            <a:r>
              <a:rPr lang="en-US" sz="3600" b="1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endParaRPr lang="en" sz="36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Shape 284"/>
          <p:cNvSpPr/>
          <p:nvPr/>
        </p:nvSpPr>
        <p:spPr>
          <a:xfrm rot="2700000">
            <a:off x="4365934" y="2634360"/>
            <a:ext cx="412132" cy="7388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80496" y="1194190"/>
            <a:ext cx="518300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 fifth decision-making statement we introduce is </a:t>
            </a:r>
            <a:r>
              <a:rPr lang="en-US" sz="1200" dirty="0" smtClean="0">
                <a:solidFill>
                  <a:srgbClr val="FF0000"/>
                </a:solidFill>
              </a:rPr>
              <a:t>nested-if </a:t>
            </a:r>
            <a:r>
              <a:rPr lang="en-US" sz="1200" dirty="0" smtClean="0"/>
              <a:t>statement:</a:t>
            </a:r>
          </a:p>
          <a:p>
            <a:endParaRPr lang="en-US" sz="1200" dirty="0" smtClean="0"/>
          </a:p>
          <a:p>
            <a:r>
              <a:rPr lang="en-US" sz="1200" dirty="0" smtClean="0"/>
              <a:t>The format of if is</a:t>
            </a:r>
          </a:p>
          <a:p>
            <a:endParaRPr lang="en-US" sz="1200" dirty="0"/>
          </a:p>
          <a:p>
            <a:r>
              <a:rPr lang="en-US" sz="1800" dirty="0">
                <a:solidFill>
                  <a:srgbClr val="FF0000"/>
                </a:solidFill>
              </a:rPr>
              <a:t>i</a:t>
            </a:r>
            <a:r>
              <a:rPr lang="en-US" sz="1800" dirty="0" smtClean="0">
                <a:solidFill>
                  <a:srgbClr val="FF0000"/>
                </a:solidFill>
              </a:rPr>
              <a:t>f ( condition 1 ){ statement 1;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if ( condition 2 ) { statement 2;}</a:t>
            </a:r>
            <a:r>
              <a:rPr lang="mr-IN" sz="1800" dirty="0" smtClean="0">
                <a:solidFill>
                  <a:srgbClr val="FF0000"/>
                </a:solidFill>
              </a:rPr>
              <a:t>…</a:t>
            </a:r>
            <a:r>
              <a:rPr lang="en-US" sz="1800" dirty="0" smtClean="0">
                <a:solidFill>
                  <a:srgbClr val="FF0000"/>
                </a:solidFill>
              </a:rPr>
              <a:t>}</a:t>
            </a:r>
          </a:p>
          <a:p>
            <a:endParaRPr lang="en-US" sz="1800" dirty="0">
              <a:solidFill>
                <a:srgbClr val="FF0000"/>
              </a:solidFill>
            </a:endParaRPr>
          </a:p>
          <a:p>
            <a:r>
              <a:rPr lang="en-US" sz="1200" dirty="0" smtClean="0">
                <a:solidFill>
                  <a:schemeClr val="tx1"/>
                </a:solidFill>
              </a:rPr>
              <a:t>With nested structure, we can put an if-statement inside another if-statement. When we execute the program the condition 1 will be tested, if the condition is </a:t>
            </a:r>
            <a:r>
              <a:rPr lang="en-US" sz="1200" dirty="0" smtClean="0">
                <a:solidFill>
                  <a:srgbClr val="FF0000"/>
                </a:solidFill>
              </a:rPr>
              <a:t>false</a:t>
            </a:r>
            <a:r>
              <a:rPr lang="en-US" sz="1200" dirty="0" smtClean="0">
                <a:solidFill>
                  <a:schemeClr val="tx1"/>
                </a:solidFill>
              </a:rPr>
              <a:t>, </a:t>
            </a:r>
            <a:r>
              <a:rPr lang="en-US" sz="1200" dirty="0" smtClean="0">
                <a:solidFill>
                  <a:srgbClr val="FF0000"/>
                </a:solidFill>
              </a:rPr>
              <a:t>no any remaining conditions or statements will execute</a:t>
            </a:r>
            <a:r>
              <a:rPr lang="en-US" sz="1200" dirty="0" smtClean="0">
                <a:solidFill>
                  <a:schemeClr val="tx1"/>
                </a:solidFill>
              </a:rPr>
              <a:t>. If the condition is </a:t>
            </a:r>
            <a:r>
              <a:rPr lang="en-US" sz="1200" dirty="0" smtClean="0">
                <a:solidFill>
                  <a:srgbClr val="3651FC"/>
                </a:solidFill>
              </a:rPr>
              <a:t>true</a:t>
            </a:r>
            <a:r>
              <a:rPr lang="en-US" sz="1200" dirty="0" smtClean="0">
                <a:solidFill>
                  <a:schemeClr val="tx1"/>
                </a:solidFill>
              </a:rPr>
              <a:t>, </a:t>
            </a:r>
            <a:r>
              <a:rPr lang="en-US" sz="1200" dirty="0" smtClean="0">
                <a:solidFill>
                  <a:srgbClr val="3651FC"/>
                </a:solidFill>
              </a:rPr>
              <a:t>statement 1 will execute</a:t>
            </a:r>
            <a:r>
              <a:rPr lang="en-US" sz="1200" dirty="0" smtClean="0">
                <a:solidFill>
                  <a:schemeClr val="tx1"/>
                </a:solidFill>
              </a:rPr>
              <a:t>. After that condition 2 will be tested, similar to before, if the condition is </a:t>
            </a:r>
            <a:r>
              <a:rPr lang="en-US" sz="1200" dirty="0" smtClean="0">
                <a:solidFill>
                  <a:srgbClr val="3651FC"/>
                </a:solidFill>
              </a:rPr>
              <a:t>true</a:t>
            </a:r>
            <a:r>
              <a:rPr lang="en-US" sz="1200" dirty="0" smtClean="0">
                <a:solidFill>
                  <a:schemeClr val="tx1"/>
                </a:solidFill>
              </a:rPr>
              <a:t>, the statement </a:t>
            </a:r>
            <a:r>
              <a:rPr lang="en-US" sz="1200" dirty="0" smtClean="0">
                <a:solidFill>
                  <a:srgbClr val="3651FC"/>
                </a:solidFill>
              </a:rPr>
              <a:t>2 will execute</a:t>
            </a:r>
            <a:r>
              <a:rPr lang="en-US" sz="1200" dirty="0" smtClean="0">
                <a:solidFill>
                  <a:schemeClr val="tx1"/>
                </a:solidFill>
              </a:rPr>
              <a:t>. If not, </a:t>
            </a:r>
            <a:r>
              <a:rPr lang="en-US" sz="1200" dirty="0">
                <a:solidFill>
                  <a:srgbClr val="FF0000"/>
                </a:solidFill>
              </a:rPr>
              <a:t>no remaining conditions or statements will </a:t>
            </a:r>
            <a:r>
              <a:rPr lang="en-US" sz="1200" dirty="0" smtClean="0">
                <a:solidFill>
                  <a:srgbClr val="FF0000"/>
                </a:solidFill>
              </a:rPr>
              <a:t>execute. </a:t>
            </a:r>
            <a:r>
              <a:rPr lang="en-US" sz="1200" dirty="0" smtClean="0">
                <a:solidFill>
                  <a:schemeClr val="tx1"/>
                </a:solidFill>
              </a:rPr>
              <a:t>There is no limit of if statements you can nest is the nested-if statement.</a:t>
            </a:r>
          </a:p>
          <a:p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6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>
            <a:spLocks noGrp="1"/>
          </p:cNvSpPr>
          <p:nvPr>
            <p:ph type="title"/>
          </p:nvPr>
        </p:nvSpPr>
        <p:spPr>
          <a:xfrm>
            <a:off x="336800" y="0"/>
            <a:ext cx="8807400" cy="88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E54632"/>
              </a:buClr>
              <a:buSzPct val="25000"/>
              <a:buFont typeface="Arial"/>
              <a:buNone/>
            </a:pPr>
            <a:r>
              <a:rPr lang="en-US" dirty="0"/>
              <a:t>n</a:t>
            </a:r>
            <a:r>
              <a:rPr lang="en-US" dirty="0" smtClean="0"/>
              <a:t>ested-</a:t>
            </a:r>
            <a:r>
              <a:rPr lang="en-US" dirty="0" err="1" smtClean="0"/>
              <a:t>if</a:t>
            </a:r>
            <a:r>
              <a:rPr lang="en-US" i="0" u="none" strike="noStrike" cap="none" dirty="0" err="1" smtClean="0">
                <a:solidFill>
                  <a:schemeClr val="dk1"/>
                </a:solidFill>
                <a:sym typeface="Arial"/>
              </a:rPr>
              <a:t>.cpp</a:t>
            </a:r>
            <a:endParaRPr lang="en" i="0" u="none" strike="noStrike" cap="none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24834" y="2091647"/>
            <a:ext cx="28772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Run the program in the console and find out what the output is.</a:t>
            </a:r>
          </a:p>
          <a:p>
            <a:endParaRPr lang="en-US" dirty="0"/>
          </a:p>
          <a:p>
            <a:r>
              <a:rPr lang="en-US" dirty="0"/>
              <a:t>You can also try to change the condition to see whether the same result will be executed.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" t="8366" r="44008" b="32407"/>
          <a:stretch/>
        </p:blipFill>
        <p:spPr>
          <a:xfrm>
            <a:off x="475129" y="1174376"/>
            <a:ext cx="4464425" cy="30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9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0" y="252249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E54632"/>
              </a:buClr>
              <a:buSzPct val="25000"/>
              <a:buFont typeface="Arial"/>
              <a:buNone/>
            </a:pPr>
            <a:r>
              <a:rPr lang="en-US" sz="3600" b="1" i="0" u="none" strike="noStrike" cap="none" dirty="0" smtClean="0">
                <a:solidFill>
                  <a:srgbClr val="E54632"/>
                </a:solidFill>
                <a:latin typeface="Arial"/>
                <a:ea typeface="Arial"/>
                <a:cs typeface="Arial"/>
                <a:sym typeface="Arial"/>
              </a:rPr>
              <a:t>Control Flow </a:t>
            </a:r>
            <a:r>
              <a:rPr lang="en-US" sz="3600" b="1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endParaRPr lang="en" sz="36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Shape 284"/>
          <p:cNvSpPr/>
          <p:nvPr/>
        </p:nvSpPr>
        <p:spPr>
          <a:xfrm rot="2700000">
            <a:off x="4365934" y="2634360"/>
            <a:ext cx="412132" cy="7388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6993" y="961723"/>
            <a:ext cx="71733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</a:t>
            </a:r>
            <a:r>
              <a:rPr lang="en-US" sz="1200" dirty="0" smtClean="0"/>
              <a:t>hen a program is processing, we may want it to repeat under certain circumstances. The C++ language enable us to pull this out by using control flow statements.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</p:txBody>
      </p:sp>
      <p:grpSp>
        <p:nvGrpSpPr>
          <p:cNvPr id="5" name="Group 4"/>
          <p:cNvGrpSpPr/>
          <p:nvPr/>
        </p:nvGrpSpPr>
        <p:grpSpPr>
          <a:xfrm>
            <a:off x="1295083" y="1712863"/>
            <a:ext cx="1727776" cy="2861280"/>
            <a:chOff x="791651" y="1872086"/>
            <a:chExt cx="1456547" cy="2861280"/>
          </a:xfrm>
        </p:grpSpPr>
        <p:graphicFrame>
          <p:nvGraphicFramePr>
            <p:cNvPr id="23" name="Shape 611"/>
            <p:cNvGraphicFramePr/>
            <p:nvPr>
              <p:extLst>
                <p:ext uri="{D42A27DB-BD31-4B8C-83A1-F6EECF244321}">
                  <p14:modId xmlns:p14="http://schemas.microsoft.com/office/powerpoint/2010/main" val="634527195"/>
                </p:ext>
              </p:extLst>
            </p:nvPr>
          </p:nvGraphicFramePr>
          <p:xfrm>
            <a:off x="791652" y="1872086"/>
            <a:ext cx="1456546" cy="2861280"/>
          </p:xfrm>
          <a:graphic>
            <a:graphicData uri="http://schemas.openxmlformats.org/drawingml/2006/table">
              <a:tbl>
                <a:tblPr firstRow="1" bandRow="1">
                  <a:noFill/>
                  <a:tableStyleId>{5E2880BB-930D-4BFA-A208-B9FDA379A50C}</a:tableStyleId>
                </a:tblPr>
                <a:tblGrid>
                  <a:gridCol w="223875"/>
                  <a:gridCol w="1280025"/>
                  <a:gridCol w="223875"/>
                </a:tblGrid>
                <a:tr h="268600">
                  <a:tc gridSpan="3"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buSzPct val="25000"/>
                          <a:buNone/>
                        </a:pPr>
                        <a:endParaRPr lang="en" sz="12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595959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</a:tr>
                <a:tr h="1021825">
                  <a:tc gridSpan="3"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buSzPct val="25000"/>
                          <a:buNone/>
                        </a:pPr>
                        <a:r>
                          <a:rPr lang="en-US" sz="1400" b="1" u="none" strike="noStrike" cap="none" dirty="0" smtClean="0">
                            <a:solidFill>
                              <a:srgbClr val="7F7F7F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 while</a:t>
                        </a:r>
                        <a:r>
                          <a:rPr lang="en-US" sz="1400" b="1" u="none" strike="noStrike" cap="none" baseline="0" dirty="0" smtClean="0">
                            <a:solidFill>
                              <a:srgbClr val="7F7F7F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 loop</a:t>
                        </a:r>
                        <a:endParaRPr sz="1400" b="1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lt1">
                          <a:alpha val="40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</a:tr>
                <a:tr h="471800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buSzPct val="25000"/>
                          <a:buNone/>
                        </a:pPr>
                        <a:endParaRPr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59595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ct val="25000"/>
                          <a:buFont typeface="Arial"/>
                          <a:buNone/>
                        </a:pPr>
                        <a:endParaRPr lang="en" sz="12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59595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buSzPct val="25000"/>
                          <a:buNone/>
                        </a:pPr>
                        <a:endParaRPr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595959"/>
                      </a:solidFill>
                    </a:tcPr>
                  </a:tc>
                </a:tr>
                <a:tr h="762750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buSzPct val="25000"/>
                          <a:buNone/>
                        </a:pPr>
                        <a:endParaRPr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59595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ct val="25000"/>
                          <a:buFont typeface="Arial"/>
                          <a:buNone/>
                        </a:pPr>
                        <a:endParaRPr sz="12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59595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buSzPct val="25000"/>
                          <a:buNone/>
                        </a:pPr>
                        <a:endParaRPr sz="18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595959"/>
                      </a:solidFill>
                    </a:tcPr>
                  </a:tc>
                </a:tr>
                <a:tr h="330575">
                  <a:tc gridSpan="3"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ct val="25000"/>
                          <a:buFont typeface="Arial"/>
                          <a:buNone/>
                        </a:pPr>
                        <a:endParaRPr lang="en" sz="14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595959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</a:tr>
              </a:tbl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791651" y="3206954"/>
              <a:ext cx="145654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The program will</a:t>
              </a:r>
            </a:p>
            <a:p>
              <a:r>
                <a:rPr lang="en-US" dirty="0" smtClean="0">
                  <a:solidFill>
                    <a:schemeClr val="bg1"/>
                  </a:solidFill>
                </a:rPr>
                <a:t>continue repeating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w</a:t>
              </a:r>
              <a:r>
                <a:rPr lang="en-US" dirty="0" smtClean="0">
                  <a:solidFill>
                    <a:schemeClr val="bg1"/>
                  </a:solidFill>
                </a:rPr>
                <a:t>hen the condition given is false.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74611" y="1712863"/>
            <a:ext cx="1794777" cy="2861280"/>
            <a:chOff x="2713120" y="1860932"/>
            <a:chExt cx="1593573" cy="2861280"/>
          </a:xfrm>
        </p:grpSpPr>
        <p:graphicFrame>
          <p:nvGraphicFramePr>
            <p:cNvPr id="31" name="Shape 612"/>
            <p:cNvGraphicFramePr/>
            <p:nvPr>
              <p:extLst>
                <p:ext uri="{D42A27DB-BD31-4B8C-83A1-F6EECF244321}">
                  <p14:modId xmlns:p14="http://schemas.microsoft.com/office/powerpoint/2010/main" val="1053527530"/>
                </p:ext>
              </p:extLst>
            </p:nvPr>
          </p:nvGraphicFramePr>
          <p:xfrm>
            <a:off x="2713120" y="1860932"/>
            <a:ext cx="1534082" cy="2861280"/>
          </p:xfrm>
          <a:graphic>
            <a:graphicData uri="http://schemas.openxmlformats.org/drawingml/2006/table">
              <a:tbl>
                <a:tblPr firstRow="1" bandRow="1">
                  <a:noFill/>
                  <a:tableStyleId>{5E2880BB-930D-4BFA-A208-B9FDA379A50C}</a:tableStyleId>
                </a:tblPr>
                <a:tblGrid>
                  <a:gridCol w="223875"/>
                  <a:gridCol w="1280025"/>
                  <a:gridCol w="223875"/>
                </a:tblGrid>
                <a:tr h="268600">
                  <a:tc gridSpan="3"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buSzPct val="25000"/>
                          <a:buNone/>
                        </a:pPr>
                        <a:endParaRPr lang="en" sz="12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E5463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</a:tr>
                <a:tr h="1021825">
                  <a:tc gridSpan="3"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buSzPct val="25000"/>
                          <a:buNone/>
                        </a:pPr>
                        <a:r>
                          <a:rPr lang="en-US" sz="1400" b="1" u="none" strike="noStrike" cap="none" dirty="0" smtClean="0">
                            <a:solidFill>
                              <a:srgbClr val="FF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Do-while</a:t>
                        </a:r>
                        <a:r>
                          <a:rPr lang="en-US" sz="1400" b="1" u="none" strike="noStrike" cap="none" baseline="0" dirty="0" smtClean="0">
                            <a:solidFill>
                              <a:srgbClr val="FF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 loop</a:t>
                        </a:r>
                        <a:endParaRPr sz="1400" b="1" u="none" strike="noStrike" cap="none" dirty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lt1">
                          <a:alpha val="40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</a:tr>
                <a:tr h="471800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buSzPct val="25000"/>
                          <a:buNone/>
                        </a:pPr>
                        <a:endParaRPr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E5463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ct val="25000"/>
                          <a:buFont typeface="Arial"/>
                          <a:buNone/>
                        </a:pPr>
                        <a:endParaRPr lang="en" sz="12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E5463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buSzPct val="25000"/>
                          <a:buNone/>
                        </a:pPr>
                        <a:endParaRPr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E54632"/>
                      </a:solidFill>
                    </a:tcPr>
                  </a:tc>
                </a:tr>
                <a:tr h="762750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buSzPct val="25000"/>
                          <a:buNone/>
                        </a:pPr>
                        <a:endParaRPr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E5463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ct val="25000"/>
                          <a:buFont typeface="Arial"/>
                          <a:buNone/>
                        </a:pPr>
                        <a:endParaRPr sz="12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E5463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buSzPct val="25000"/>
                          <a:buNone/>
                        </a:pPr>
                        <a:endParaRPr sz="18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E54632"/>
                      </a:solidFill>
                    </a:tcPr>
                  </a:tc>
                </a:tr>
                <a:tr h="330575">
                  <a:tc gridSpan="3"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ct val="25000"/>
                          <a:buFont typeface="Arial"/>
                          <a:buNone/>
                        </a:pPr>
                        <a:endParaRPr lang="en" sz="14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E5463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</a:tr>
              </a:tbl>
            </a:graphicData>
          </a:graphic>
        </p:graphicFrame>
        <p:sp>
          <p:nvSpPr>
            <p:cNvPr id="8" name="TextBox 7"/>
            <p:cNvSpPr txBox="1"/>
            <p:nvPr/>
          </p:nvSpPr>
          <p:spPr>
            <a:xfrm>
              <a:off x="2772610" y="3192784"/>
              <a:ext cx="153408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dirty="0" smtClean="0">
                  <a:solidFill>
                    <a:schemeClr val="bg1"/>
                  </a:solidFill>
                </a:rPr>
                <a:t>Similar to while loop, but will always execute at least one time before checking the condition.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959834" y="1729188"/>
            <a:ext cx="1727775" cy="2861280"/>
            <a:chOff x="4646805" y="1857205"/>
            <a:chExt cx="1727775" cy="2861280"/>
          </a:xfrm>
        </p:grpSpPr>
        <p:graphicFrame>
          <p:nvGraphicFramePr>
            <p:cNvPr id="27" name="Shape 611"/>
            <p:cNvGraphicFramePr/>
            <p:nvPr>
              <p:extLst>
                <p:ext uri="{D42A27DB-BD31-4B8C-83A1-F6EECF244321}">
                  <p14:modId xmlns:p14="http://schemas.microsoft.com/office/powerpoint/2010/main" val="103729883"/>
                </p:ext>
              </p:extLst>
            </p:nvPr>
          </p:nvGraphicFramePr>
          <p:xfrm>
            <a:off x="4646805" y="1857205"/>
            <a:ext cx="1727775" cy="2861280"/>
          </p:xfrm>
          <a:graphic>
            <a:graphicData uri="http://schemas.openxmlformats.org/drawingml/2006/table">
              <a:tbl>
                <a:tblPr firstRow="1" bandRow="1">
                  <a:noFill/>
                  <a:tableStyleId>{5E2880BB-930D-4BFA-A208-B9FDA379A50C}</a:tableStyleId>
                </a:tblPr>
                <a:tblGrid>
                  <a:gridCol w="223875"/>
                  <a:gridCol w="1280025"/>
                  <a:gridCol w="223875"/>
                </a:tblGrid>
                <a:tr h="268600">
                  <a:tc gridSpan="3"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buSzPct val="25000"/>
                          <a:buNone/>
                        </a:pPr>
                        <a:endParaRPr lang="en" sz="12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595959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</a:tr>
                <a:tr h="1021825">
                  <a:tc gridSpan="3"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buSzPct val="25000"/>
                          <a:buNone/>
                        </a:pPr>
                        <a:r>
                          <a:rPr lang="en-US" sz="1400" b="1" u="none" strike="noStrike" cap="none" dirty="0" smtClean="0">
                            <a:solidFill>
                              <a:srgbClr val="7F7F7F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For loop</a:t>
                        </a:r>
                        <a:endParaRPr sz="1400" b="1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lt1">
                          <a:alpha val="40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</a:tr>
                <a:tr h="471800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buSzPct val="25000"/>
                          <a:buNone/>
                        </a:pPr>
                        <a:endParaRPr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59595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ct val="25000"/>
                          <a:buFont typeface="Arial"/>
                          <a:buNone/>
                        </a:pPr>
                        <a:endParaRPr lang="en" sz="1400" b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59595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buSzPct val="25000"/>
                          <a:buNone/>
                        </a:pPr>
                        <a:endParaRPr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595959"/>
                      </a:solidFill>
                    </a:tcPr>
                  </a:tc>
                </a:tr>
                <a:tr h="762750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buSzPct val="25000"/>
                          <a:buNone/>
                        </a:pPr>
                        <a:endParaRPr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59595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ct val="25000"/>
                          <a:buFont typeface="Arial"/>
                          <a:buNone/>
                        </a:pPr>
                        <a:endParaRPr sz="12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59595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buSzPct val="25000"/>
                          <a:buNone/>
                        </a:pPr>
                        <a:endParaRPr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595959"/>
                      </a:solidFill>
                    </a:tcPr>
                  </a:tc>
                </a:tr>
                <a:tr h="330575">
                  <a:tc gridSpan="3"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ct val="25000"/>
                          <a:buFont typeface="Arial"/>
                          <a:buNone/>
                        </a:pPr>
                        <a:endParaRPr lang="en" sz="14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595959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</a:tr>
              </a:tbl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4785478" y="3183917"/>
              <a:ext cx="145042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dirty="0" smtClean="0">
                  <a:solidFill>
                    <a:schemeClr val="lt1"/>
                  </a:solidFill>
                </a:rPr>
                <a:t>Similar to while loop, but we can control the number of repeats.</a:t>
              </a:r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149663" y="4774207"/>
            <a:ext cx="18051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More on the next page</a:t>
            </a:r>
            <a:endParaRPr lang="en-US" sz="1100" dirty="0"/>
          </a:p>
        </p:txBody>
      </p:sp>
      <p:sp>
        <p:nvSpPr>
          <p:cNvPr id="44" name="Shape 841"/>
          <p:cNvSpPr/>
          <p:nvPr/>
        </p:nvSpPr>
        <p:spPr>
          <a:xfrm>
            <a:off x="8670303" y="4789296"/>
            <a:ext cx="229332" cy="23143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2677" y="34177"/>
                </a:moveTo>
                <a:lnTo>
                  <a:pt x="87200" y="60000"/>
                </a:lnTo>
                <a:lnTo>
                  <a:pt x="42677" y="85822"/>
                </a:lnTo>
                <a:close/>
                <a:moveTo>
                  <a:pt x="60000" y="12681"/>
                </a:moveTo>
                <a:cubicBezTo>
                  <a:pt x="33866" y="12681"/>
                  <a:pt x="12681" y="33866"/>
                  <a:pt x="12681" y="60000"/>
                </a:cubicBezTo>
                <a:cubicBezTo>
                  <a:pt x="12681" y="86133"/>
                  <a:pt x="33866" y="107318"/>
                  <a:pt x="60000" y="107318"/>
                </a:cubicBezTo>
                <a:cubicBezTo>
                  <a:pt x="86133" y="107318"/>
                  <a:pt x="107318" y="86133"/>
                  <a:pt x="107318" y="60000"/>
                </a:cubicBezTo>
                <a:cubicBezTo>
                  <a:pt x="107318" y="33866"/>
                  <a:pt x="86133" y="12681"/>
                  <a:pt x="60000" y="12681"/>
                </a:cubicBezTo>
                <a:close/>
                <a:moveTo>
                  <a:pt x="60000" y="0"/>
                </a:move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ubicBezTo>
                  <a:pt x="0" y="26862"/>
                  <a:pt x="26862" y="0"/>
                  <a:pt x="60000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997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0" y="210123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E54632"/>
              </a:buClr>
              <a:buSzPct val="25000"/>
              <a:buFont typeface="Arial"/>
              <a:buNone/>
            </a:pPr>
            <a:r>
              <a:rPr lang="en-US" sz="3600" b="1" i="0" u="none" strike="noStrike" cap="none" dirty="0" smtClean="0">
                <a:solidFill>
                  <a:srgbClr val="E54632"/>
                </a:solidFill>
                <a:latin typeface="Arial"/>
                <a:ea typeface="Arial"/>
                <a:cs typeface="Arial"/>
                <a:sym typeface="Arial"/>
              </a:rPr>
              <a:t>While </a:t>
            </a:r>
            <a:r>
              <a:rPr lang="en-US" sz="3600" b="1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loop</a:t>
            </a:r>
            <a:endParaRPr lang="en" sz="36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Shape 284"/>
          <p:cNvSpPr/>
          <p:nvPr/>
        </p:nvSpPr>
        <p:spPr>
          <a:xfrm rot="2700000">
            <a:off x="4365934" y="2634360"/>
            <a:ext cx="412132" cy="7388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4066" y="1535025"/>
            <a:ext cx="51830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 first control flow statement we introduce is while loop.</a:t>
            </a:r>
          </a:p>
          <a:p>
            <a:endParaRPr lang="en-US" sz="1200" dirty="0" smtClean="0"/>
          </a:p>
          <a:p>
            <a:r>
              <a:rPr lang="en-US" sz="1200" dirty="0" smtClean="0"/>
              <a:t>The format of if is</a:t>
            </a:r>
          </a:p>
          <a:p>
            <a:endParaRPr lang="en-US" sz="1200" dirty="0" smtClean="0"/>
          </a:p>
          <a:p>
            <a:r>
              <a:rPr lang="en-US" sz="1800" dirty="0">
                <a:solidFill>
                  <a:srgbClr val="FF0000"/>
                </a:solidFill>
              </a:rPr>
              <a:t>w</a:t>
            </a:r>
            <a:r>
              <a:rPr lang="en-US" sz="1800" dirty="0" smtClean="0">
                <a:solidFill>
                  <a:srgbClr val="FF0000"/>
                </a:solidFill>
              </a:rPr>
              <a:t>hile ( condition ) { statement(s); }</a:t>
            </a:r>
          </a:p>
          <a:p>
            <a:endParaRPr lang="en-US" sz="1800" dirty="0" smtClean="0">
              <a:solidFill>
                <a:srgbClr val="FF0000"/>
              </a:solidFill>
            </a:endParaRPr>
          </a:p>
          <a:p>
            <a:r>
              <a:rPr lang="en-US" sz="1200" dirty="0" smtClean="0">
                <a:solidFill>
                  <a:schemeClr val="tx1"/>
                </a:solidFill>
              </a:rPr>
              <a:t>When execute the program, we first test the condition. If the condition is </a:t>
            </a:r>
            <a:r>
              <a:rPr lang="en-US" sz="1200" dirty="0" smtClean="0">
                <a:solidFill>
                  <a:srgbClr val="FF0000"/>
                </a:solidFill>
              </a:rPr>
              <a:t>false</a:t>
            </a:r>
            <a:r>
              <a:rPr lang="en-US" sz="1200" dirty="0" smtClean="0">
                <a:solidFill>
                  <a:schemeClr val="tx1"/>
                </a:solidFill>
              </a:rPr>
              <a:t>, the statement </a:t>
            </a:r>
            <a:r>
              <a:rPr lang="en-US" sz="1200" dirty="0" smtClean="0">
                <a:solidFill>
                  <a:srgbClr val="FF0000"/>
                </a:solidFill>
              </a:rPr>
              <a:t>will not execute and will not test the condition again</a:t>
            </a:r>
            <a:r>
              <a:rPr lang="en-US" sz="1200" dirty="0" smtClean="0">
                <a:solidFill>
                  <a:schemeClr val="tx1"/>
                </a:solidFill>
              </a:rPr>
              <a:t>. If the condition is </a:t>
            </a:r>
            <a:r>
              <a:rPr lang="en-US" sz="1200" dirty="0" smtClean="0">
                <a:solidFill>
                  <a:srgbClr val="3651FC"/>
                </a:solidFill>
              </a:rPr>
              <a:t>true</a:t>
            </a:r>
            <a:r>
              <a:rPr lang="en-US" sz="1200" dirty="0" smtClean="0">
                <a:solidFill>
                  <a:schemeClr val="tx1"/>
                </a:solidFill>
              </a:rPr>
              <a:t>, the statement </a:t>
            </a:r>
            <a:r>
              <a:rPr lang="en-US" sz="1200" dirty="0" smtClean="0">
                <a:solidFill>
                  <a:srgbClr val="3651FC"/>
                </a:solidFill>
              </a:rPr>
              <a:t>will execute</a:t>
            </a:r>
            <a:r>
              <a:rPr lang="en-US" sz="1200" dirty="0" smtClean="0">
                <a:solidFill>
                  <a:schemeClr val="tx1"/>
                </a:solidFill>
              </a:rPr>
              <a:t>. After that, we will </a:t>
            </a:r>
            <a:r>
              <a:rPr lang="en-US" sz="1200" dirty="0" smtClean="0">
                <a:solidFill>
                  <a:srgbClr val="3651FC"/>
                </a:solidFill>
              </a:rPr>
              <a:t>test the condition again until the condition is false</a:t>
            </a:r>
            <a:r>
              <a:rPr lang="en-US" sz="1200" dirty="0" smtClean="0">
                <a:solidFill>
                  <a:schemeClr val="tx1"/>
                </a:solidFill>
              </a:rPr>
              <a:t>.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 smtClean="0">
                <a:solidFill>
                  <a:srgbClr val="FF0000"/>
                </a:solidFill>
              </a:rPr>
              <a:t>** Remember to check the following example to see how we prevent from falling into infinite loop.</a:t>
            </a:r>
            <a:endParaRPr lang="en-US" sz="1200" dirty="0">
              <a:solidFill>
                <a:srgbClr val="FF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164163" y="1287082"/>
            <a:ext cx="2226801" cy="3124814"/>
            <a:chOff x="5904187" y="1285822"/>
            <a:chExt cx="2226801" cy="312481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8072" y="1430517"/>
              <a:ext cx="1855827" cy="2850776"/>
            </a:xfrm>
            <a:prstGeom prst="rect">
              <a:avLst/>
            </a:prstGeom>
          </p:spPr>
        </p:pic>
        <p:sp>
          <p:nvSpPr>
            <p:cNvPr id="10" name="Shape 744"/>
            <p:cNvSpPr/>
            <p:nvPr/>
          </p:nvSpPr>
          <p:spPr>
            <a:xfrm>
              <a:off x="5904187" y="1285822"/>
              <a:ext cx="2226801" cy="3124814"/>
            </a:xfrm>
            <a:prstGeom prst="rect">
              <a:avLst/>
            </a:prstGeom>
            <a:noFill/>
            <a:ln w="63500" cap="flat" cmpd="sng">
              <a:solidFill>
                <a:srgbClr val="E5463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711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>
            <a:spLocks noGrp="1"/>
          </p:cNvSpPr>
          <p:nvPr>
            <p:ph type="title"/>
          </p:nvPr>
        </p:nvSpPr>
        <p:spPr>
          <a:xfrm>
            <a:off x="336800" y="0"/>
            <a:ext cx="8807400" cy="88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E54632"/>
              </a:buClr>
              <a:buSzPct val="25000"/>
              <a:buFont typeface="Arial"/>
              <a:buNone/>
            </a:pPr>
            <a:r>
              <a:rPr lang="en-US" dirty="0"/>
              <a:t>w</a:t>
            </a:r>
            <a:r>
              <a:rPr lang="en-US" i="0" u="none" strike="noStrike" cap="none" dirty="0" smtClean="0">
                <a:solidFill>
                  <a:schemeClr val="dk1"/>
                </a:solidFill>
                <a:sym typeface="Arial"/>
              </a:rPr>
              <a:t>hile-</a:t>
            </a:r>
            <a:r>
              <a:rPr lang="en-US" i="0" u="none" strike="noStrike" cap="none" dirty="0" err="1" smtClean="0">
                <a:solidFill>
                  <a:schemeClr val="dk1"/>
                </a:solidFill>
                <a:sym typeface="Arial"/>
              </a:rPr>
              <a:t>loop.cpp</a:t>
            </a:r>
            <a:endParaRPr lang="en" i="0" u="none" strike="noStrike" cap="none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24834" y="2091647"/>
            <a:ext cx="287720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Run the program in the console and find out what the output is.</a:t>
            </a:r>
          </a:p>
          <a:p>
            <a:endParaRPr lang="en-US" dirty="0"/>
          </a:p>
          <a:p>
            <a:r>
              <a:rPr lang="en-US" dirty="0"/>
              <a:t>You can also try to change the condition to see whether the same result will be </a:t>
            </a:r>
            <a:r>
              <a:rPr lang="en-US" dirty="0" smtClean="0"/>
              <a:t>executed or </a:t>
            </a:r>
            <a:r>
              <a:rPr lang="en-US" dirty="0" smtClean="0">
                <a:solidFill>
                  <a:srgbClr val="FF0000"/>
                </a:solidFill>
              </a:rPr>
              <a:t>going into infinite loop.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8191" r="44553" b="30284"/>
          <a:stretch/>
        </p:blipFill>
        <p:spPr>
          <a:xfrm>
            <a:off x="654423" y="1353670"/>
            <a:ext cx="4419601" cy="316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0" y="210123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E54632"/>
              </a:buClr>
              <a:buSzPct val="25000"/>
              <a:buFont typeface="Arial"/>
              <a:buNone/>
            </a:pPr>
            <a:r>
              <a:rPr lang="en-US" sz="3600" b="1" i="0" u="none" strike="noStrike" cap="none" dirty="0" smtClean="0">
                <a:solidFill>
                  <a:srgbClr val="E54632"/>
                </a:solidFill>
                <a:latin typeface="Arial"/>
                <a:ea typeface="Arial"/>
                <a:cs typeface="Arial"/>
                <a:sym typeface="Arial"/>
              </a:rPr>
              <a:t>Do-while </a:t>
            </a:r>
            <a:r>
              <a:rPr lang="en-US" sz="3600" b="1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loop</a:t>
            </a:r>
            <a:endParaRPr lang="en" sz="36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Shape 284"/>
          <p:cNvSpPr/>
          <p:nvPr/>
        </p:nvSpPr>
        <p:spPr>
          <a:xfrm rot="2700000">
            <a:off x="4365934" y="2634360"/>
            <a:ext cx="412132" cy="7388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4066" y="1535025"/>
            <a:ext cx="51830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 second control flow statement we introduce is while loop.</a:t>
            </a:r>
          </a:p>
          <a:p>
            <a:endParaRPr lang="en-US" sz="1200" dirty="0" smtClean="0"/>
          </a:p>
          <a:p>
            <a:r>
              <a:rPr lang="en-US" sz="1200" dirty="0" smtClean="0"/>
              <a:t>The format of if is</a:t>
            </a:r>
          </a:p>
          <a:p>
            <a:endParaRPr lang="en-US" sz="1200" dirty="0" smtClean="0"/>
          </a:p>
          <a:p>
            <a:r>
              <a:rPr lang="en-US" sz="1800" dirty="0">
                <a:solidFill>
                  <a:srgbClr val="FF0000"/>
                </a:solidFill>
              </a:rPr>
              <a:t>d</a:t>
            </a:r>
            <a:r>
              <a:rPr lang="en-US" sz="1800" dirty="0" smtClean="0">
                <a:solidFill>
                  <a:srgbClr val="FF0000"/>
                </a:solidFill>
              </a:rPr>
              <a:t>o </a:t>
            </a:r>
            <a:r>
              <a:rPr lang="en-US" sz="1800" dirty="0">
                <a:solidFill>
                  <a:srgbClr val="FF0000"/>
                </a:solidFill>
              </a:rPr>
              <a:t>{ statement(s); </a:t>
            </a:r>
            <a:r>
              <a:rPr lang="en-US" sz="1800" dirty="0" smtClean="0">
                <a:solidFill>
                  <a:srgbClr val="FF0000"/>
                </a:solidFill>
              </a:rPr>
              <a:t>} while ( condition)</a:t>
            </a:r>
          </a:p>
          <a:p>
            <a:endParaRPr lang="en-US" sz="1800" dirty="0" smtClean="0">
              <a:solidFill>
                <a:srgbClr val="FF0000"/>
              </a:solidFill>
            </a:endParaRPr>
          </a:p>
          <a:p>
            <a:r>
              <a:rPr lang="en-US" sz="1200" dirty="0" smtClean="0">
                <a:solidFill>
                  <a:schemeClr val="tx1"/>
                </a:solidFill>
              </a:rPr>
              <a:t>When execute the program, we </a:t>
            </a:r>
            <a:r>
              <a:rPr lang="en-US" sz="1200" dirty="0" smtClean="0">
                <a:solidFill>
                  <a:srgbClr val="3651FC"/>
                </a:solidFill>
              </a:rPr>
              <a:t>first execute </a:t>
            </a:r>
            <a:r>
              <a:rPr lang="en-US" sz="1200" dirty="0" smtClean="0">
                <a:solidFill>
                  <a:schemeClr val="tx1"/>
                </a:solidFill>
              </a:rPr>
              <a:t>the statement, then check the condition. If the condition is </a:t>
            </a:r>
            <a:r>
              <a:rPr lang="en-US" sz="1200" dirty="0" smtClean="0">
                <a:solidFill>
                  <a:srgbClr val="FF0000"/>
                </a:solidFill>
              </a:rPr>
              <a:t>false</a:t>
            </a:r>
            <a:r>
              <a:rPr lang="en-US" sz="1200" dirty="0" smtClean="0">
                <a:solidFill>
                  <a:schemeClr val="tx1"/>
                </a:solidFill>
              </a:rPr>
              <a:t>, the do-statement block </a:t>
            </a:r>
            <a:r>
              <a:rPr lang="en-US" sz="1200" dirty="0" smtClean="0">
                <a:solidFill>
                  <a:srgbClr val="FF0000"/>
                </a:solidFill>
              </a:rPr>
              <a:t>will not execute again and will not test the condition again</a:t>
            </a:r>
            <a:r>
              <a:rPr lang="en-US" sz="1200" dirty="0" smtClean="0">
                <a:solidFill>
                  <a:schemeClr val="tx1"/>
                </a:solidFill>
              </a:rPr>
              <a:t>. If the condition is </a:t>
            </a:r>
            <a:r>
              <a:rPr lang="en-US" sz="1200" dirty="0" smtClean="0">
                <a:solidFill>
                  <a:srgbClr val="3651FC"/>
                </a:solidFill>
              </a:rPr>
              <a:t>true</a:t>
            </a:r>
            <a:r>
              <a:rPr lang="en-US" sz="1200" dirty="0" smtClean="0">
                <a:solidFill>
                  <a:schemeClr val="tx1"/>
                </a:solidFill>
              </a:rPr>
              <a:t>, the do-statement </a:t>
            </a:r>
            <a:r>
              <a:rPr lang="en-US" sz="1200" dirty="0" smtClean="0">
                <a:solidFill>
                  <a:srgbClr val="3651FC"/>
                </a:solidFill>
              </a:rPr>
              <a:t>will execute again until the condition is false</a:t>
            </a:r>
            <a:r>
              <a:rPr lang="en-US" sz="1200" dirty="0" smtClean="0">
                <a:solidFill>
                  <a:schemeClr val="tx1"/>
                </a:solidFill>
              </a:rPr>
              <a:t>.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Shape 744"/>
          <p:cNvSpPr/>
          <p:nvPr/>
        </p:nvSpPr>
        <p:spPr>
          <a:xfrm>
            <a:off x="6164163" y="1287082"/>
            <a:ext cx="2226801" cy="3124814"/>
          </a:xfrm>
          <a:prstGeom prst="rect">
            <a:avLst/>
          </a:prstGeom>
          <a:noFill/>
          <a:ln w="63500" cap="flat" cmpd="sng">
            <a:solidFill>
              <a:srgbClr val="E546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70" y="1535025"/>
            <a:ext cx="2093386" cy="250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1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>
            <a:spLocks noGrp="1"/>
          </p:cNvSpPr>
          <p:nvPr>
            <p:ph type="title"/>
          </p:nvPr>
        </p:nvSpPr>
        <p:spPr>
          <a:xfrm>
            <a:off x="336800" y="0"/>
            <a:ext cx="8807400" cy="88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E54632"/>
              </a:buClr>
              <a:buSzPct val="25000"/>
              <a:buFont typeface="Arial"/>
              <a:buNone/>
            </a:pPr>
            <a:r>
              <a:rPr lang="en-US" dirty="0"/>
              <a:t>d</a:t>
            </a:r>
            <a:r>
              <a:rPr lang="en-US" dirty="0" smtClean="0"/>
              <a:t>o-w</a:t>
            </a:r>
            <a:r>
              <a:rPr lang="en-US" i="0" u="none" strike="noStrike" cap="none" dirty="0" smtClean="0">
                <a:solidFill>
                  <a:schemeClr val="dk1"/>
                </a:solidFill>
                <a:sym typeface="Arial"/>
              </a:rPr>
              <a:t>hile-</a:t>
            </a:r>
            <a:r>
              <a:rPr lang="en-US" i="0" u="none" strike="noStrike" cap="none" dirty="0" err="1" smtClean="0">
                <a:solidFill>
                  <a:schemeClr val="dk1"/>
                </a:solidFill>
                <a:sym typeface="Arial"/>
              </a:rPr>
              <a:t>loop.cpp</a:t>
            </a:r>
            <a:endParaRPr lang="en" i="0" u="none" strike="noStrike" cap="none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71046" y="1516721"/>
            <a:ext cx="28772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Run the program in the console and find out what the output is</a:t>
            </a:r>
            <a:r>
              <a:rPr lang="en-US" dirty="0" smtClean="0"/>
              <a:t>. Try to compare it with the previous exercise and try to think why they are the same?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can also try to change the condition to see whether the same result will be executed or </a:t>
            </a:r>
            <a:r>
              <a:rPr lang="en-US" dirty="0">
                <a:solidFill>
                  <a:srgbClr val="FF0000"/>
                </a:solidFill>
              </a:rPr>
              <a:t>going into infinite loop</a:t>
            </a:r>
            <a:r>
              <a:rPr lang="en-US" dirty="0" smtClean="0">
                <a:solidFill>
                  <a:srgbClr val="FF0000"/>
                </a:solidFill>
              </a:rPr>
              <a:t>.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" t="8192" r="47823" b="44575"/>
          <a:stretch/>
        </p:blipFill>
        <p:spPr>
          <a:xfrm>
            <a:off x="663387" y="1425388"/>
            <a:ext cx="4177553" cy="242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9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260" t="24601" r="9781" b="2027"/>
          <a:stretch/>
        </p:blipFill>
        <p:spPr>
          <a:xfrm>
            <a:off x="0" y="1"/>
            <a:ext cx="9144000" cy="514349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191" name="Shape 191"/>
          <p:cNvSpPr/>
          <p:nvPr/>
        </p:nvSpPr>
        <p:spPr>
          <a:xfrm>
            <a:off x="0" y="1439508"/>
            <a:ext cx="9144000" cy="2264481"/>
          </a:xfrm>
          <a:prstGeom prst="rect">
            <a:avLst/>
          </a:prstGeom>
          <a:solidFill>
            <a:srgbClr val="E54632">
              <a:alpha val="40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0" y="1611795"/>
            <a:ext cx="9144000" cy="1919908"/>
          </a:xfrm>
          <a:prstGeom prst="rect">
            <a:avLst/>
          </a:prstGeom>
          <a:solidFill>
            <a:srgbClr val="E54632">
              <a:alpha val="84705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2305033" y="1780481"/>
            <a:ext cx="4529561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Welcome!!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2305033" y="2475358"/>
            <a:ext cx="4529561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" sz="1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57979" y="2475358"/>
            <a:ext cx="4347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Logic is the beginning of wisdom, not the end.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01788" y="2172533"/>
            <a:ext cx="512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“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81262" y="2476846"/>
            <a:ext cx="477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”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15910" y="2890856"/>
            <a:ext cx="1287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Leonard Nimoy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0" y="210123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E54632"/>
              </a:buClr>
              <a:buSzPct val="25000"/>
              <a:buFont typeface="Arial"/>
              <a:buNone/>
            </a:pPr>
            <a:r>
              <a:rPr lang="en-US" dirty="0">
                <a:solidFill>
                  <a:srgbClr val="E54632"/>
                </a:solidFill>
              </a:rPr>
              <a:t>F</a:t>
            </a:r>
            <a:r>
              <a:rPr lang="en-US" sz="3600" b="1" i="0" u="none" strike="noStrike" cap="none" dirty="0" smtClean="0">
                <a:solidFill>
                  <a:srgbClr val="E54632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lang="en-US" sz="3600" b="1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loop</a:t>
            </a:r>
            <a:endParaRPr lang="en" sz="36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Shape 284"/>
          <p:cNvSpPr/>
          <p:nvPr/>
        </p:nvSpPr>
        <p:spPr>
          <a:xfrm rot="2700000">
            <a:off x="4365934" y="2634360"/>
            <a:ext cx="412132" cy="7388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8123" y="1520586"/>
            <a:ext cx="509678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 third control flow statement we introduce is for loop.</a:t>
            </a:r>
          </a:p>
          <a:p>
            <a:endParaRPr lang="en-US" sz="1200" dirty="0" smtClean="0"/>
          </a:p>
          <a:p>
            <a:r>
              <a:rPr lang="en-US" sz="1200" dirty="0" smtClean="0"/>
              <a:t>The format of if is</a:t>
            </a:r>
          </a:p>
          <a:p>
            <a:endParaRPr lang="en-US" sz="1200" dirty="0" smtClean="0"/>
          </a:p>
          <a:p>
            <a:r>
              <a:rPr lang="en-US" sz="1800" dirty="0">
                <a:solidFill>
                  <a:srgbClr val="FF0000"/>
                </a:solidFill>
              </a:rPr>
              <a:t>f</a:t>
            </a:r>
            <a:r>
              <a:rPr lang="en-US" sz="1800" dirty="0" smtClean="0">
                <a:solidFill>
                  <a:srgbClr val="FF0000"/>
                </a:solidFill>
              </a:rPr>
              <a:t>or ( initialization; condition; after process) {statement(s);}</a:t>
            </a:r>
          </a:p>
          <a:p>
            <a:endParaRPr lang="en-US" sz="1800" dirty="0" smtClean="0">
              <a:solidFill>
                <a:srgbClr val="FF0000"/>
              </a:solidFill>
            </a:endParaRPr>
          </a:p>
          <a:p>
            <a:r>
              <a:rPr lang="en-US" sz="1200" dirty="0" smtClean="0">
                <a:solidFill>
                  <a:schemeClr val="tx1"/>
                </a:solidFill>
              </a:rPr>
              <a:t>When execute the program, we first do the </a:t>
            </a:r>
            <a:r>
              <a:rPr lang="en-US" sz="1200" dirty="0" smtClean="0">
                <a:solidFill>
                  <a:srgbClr val="92D050"/>
                </a:solidFill>
              </a:rPr>
              <a:t>initialization of a variable which is the counter</a:t>
            </a:r>
            <a:r>
              <a:rPr lang="en-US" sz="1200" dirty="0" smtClean="0">
                <a:solidFill>
                  <a:schemeClr val="tx1"/>
                </a:solidFill>
              </a:rPr>
              <a:t>. We then check the condition whether it is true or not. If </a:t>
            </a:r>
            <a:r>
              <a:rPr lang="en-US" sz="1200" dirty="0" smtClean="0">
                <a:solidFill>
                  <a:srgbClr val="FF0000"/>
                </a:solidFill>
              </a:rPr>
              <a:t>false</a:t>
            </a:r>
            <a:r>
              <a:rPr lang="en-US" sz="1200" dirty="0" smtClean="0">
                <a:solidFill>
                  <a:schemeClr val="tx1"/>
                </a:solidFill>
              </a:rPr>
              <a:t>, </a:t>
            </a:r>
            <a:r>
              <a:rPr lang="en-US" sz="1200" dirty="0" smtClean="0">
                <a:solidFill>
                  <a:srgbClr val="FF0000"/>
                </a:solidFill>
              </a:rPr>
              <a:t>no statements or condition will be execute</a:t>
            </a:r>
            <a:r>
              <a:rPr lang="en-US" sz="1200" dirty="0" smtClean="0">
                <a:solidFill>
                  <a:schemeClr val="tx1"/>
                </a:solidFill>
              </a:rPr>
              <a:t>. If </a:t>
            </a:r>
            <a:r>
              <a:rPr lang="en-US" sz="1200" dirty="0" smtClean="0">
                <a:solidFill>
                  <a:srgbClr val="3651FC"/>
                </a:solidFill>
              </a:rPr>
              <a:t>true</a:t>
            </a:r>
            <a:r>
              <a:rPr lang="en-US" sz="1200" dirty="0" smtClean="0">
                <a:solidFill>
                  <a:schemeClr val="tx1"/>
                </a:solidFill>
              </a:rPr>
              <a:t>, the statements </a:t>
            </a:r>
            <a:r>
              <a:rPr lang="en-US" sz="1200" dirty="0" smtClean="0">
                <a:solidFill>
                  <a:srgbClr val="3651FC"/>
                </a:solidFill>
              </a:rPr>
              <a:t>will execute</a:t>
            </a:r>
            <a:r>
              <a:rPr lang="en-US" sz="1200" dirty="0" smtClean="0">
                <a:solidFill>
                  <a:schemeClr val="tx1"/>
                </a:solidFill>
              </a:rPr>
              <a:t>. After that, the </a:t>
            </a:r>
            <a:r>
              <a:rPr lang="en-US" sz="1200" dirty="0" smtClean="0">
                <a:solidFill>
                  <a:srgbClr val="92D050"/>
                </a:solidFill>
              </a:rPr>
              <a:t>after process (usually the variable initialize before) will also execute</a:t>
            </a:r>
            <a:r>
              <a:rPr lang="en-US" sz="1200" dirty="0" smtClean="0"/>
              <a:t>. The flow will then jump back to the testing of condition until the condition is false.</a:t>
            </a:r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217952" y="1094589"/>
            <a:ext cx="2675037" cy="3437318"/>
            <a:chOff x="6164163" y="1287082"/>
            <a:chExt cx="2675037" cy="3437318"/>
          </a:xfrm>
        </p:grpSpPr>
        <p:sp>
          <p:nvSpPr>
            <p:cNvPr id="10" name="Shape 744"/>
            <p:cNvSpPr/>
            <p:nvPr/>
          </p:nvSpPr>
          <p:spPr>
            <a:xfrm>
              <a:off x="6164163" y="1287082"/>
              <a:ext cx="2675037" cy="3437318"/>
            </a:xfrm>
            <a:prstGeom prst="rect">
              <a:avLst/>
            </a:prstGeom>
            <a:noFill/>
            <a:ln w="63500" cap="flat" cmpd="sng">
              <a:solidFill>
                <a:srgbClr val="E5463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7208" y="1368993"/>
              <a:ext cx="2328945" cy="3269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93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>
            <a:spLocks noGrp="1"/>
          </p:cNvSpPr>
          <p:nvPr>
            <p:ph type="title"/>
          </p:nvPr>
        </p:nvSpPr>
        <p:spPr>
          <a:xfrm>
            <a:off x="336800" y="0"/>
            <a:ext cx="8807400" cy="88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E54632"/>
              </a:buClr>
              <a:buSzPct val="25000"/>
              <a:buFont typeface="Arial"/>
              <a:buNone/>
            </a:pPr>
            <a:r>
              <a:rPr lang="en-US" smtClean="0"/>
              <a:t>for</a:t>
            </a:r>
            <a:r>
              <a:rPr lang="en-US" i="0" u="none" strike="noStrike" cap="none" smtClean="0">
                <a:solidFill>
                  <a:schemeClr val="dk1"/>
                </a:solidFill>
                <a:sym typeface="Arial"/>
              </a:rPr>
              <a:t>-</a:t>
            </a:r>
            <a:r>
              <a:rPr lang="en-US" i="0" u="none" strike="noStrike" cap="none" dirty="0" err="1" smtClean="0">
                <a:solidFill>
                  <a:schemeClr val="dk1"/>
                </a:solidFill>
                <a:sym typeface="Arial"/>
              </a:rPr>
              <a:t>loop.cpp</a:t>
            </a:r>
            <a:endParaRPr lang="en" i="0" u="none" strike="noStrike" cap="none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24834" y="1761036"/>
            <a:ext cx="287720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Run the program in the console and find out what the output is.</a:t>
            </a:r>
          </a:p>
          <a:p>
            <a:endParaRPr lang="en-US" dirty="0"/>
          </a:p>
          <a:p>
            <a:r>
              <a:rPr lang="en-US" dirty="0"/>
              <a:t>You can also try to change the </a:t>
            </a:r>
            <a:r>
              <a:rPr lang="en-US" dirty="0" smtClean="0"/>
              <a:t>condition, initialization or the after process to </a:t>
            </a:r>
            <a:r>
              <a:rPr lang="en-US" dirty="0"/>
              <a:t>see whether the same result will be </a:t>
            </a:r>
            <a:r>
              <a:rPr lang="en-US" dirty="0" smtClean="0"/>
              <a:t>executed or </a:t>
            </a:r>
            <a:r>
              <a:rPr lang="en-US" dirty="0" smtClean="0">
                <a:solidFill>
                  <a:srgbClr val="FF0000"/>
                </a:solidFill>
              </a:rPr>
              <a:t>going into infinite loop.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" t="8192" r="42483" b="55730"/>
          <a:stretch/>
        </p:blipFill>
        <p:spPr>
          <a:xfrm>
            <a:off x="717176" y="1721223"/>
            <a:ext cx="4473389" cy="185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8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0" y="210123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E54632"/>
              </a:buClr>
              <a:buSzPct val="25000"/>
              <a:buFont typeface="Arial"/>
              <a:buNone/>
            </a:pPr>
            <a:r>
              <a:rPr lang="en-US" sz="3600" b="1" i="0" u="none" strike="noStrike" cap="none" dirty="0" smtClean="0">
                <a:solidFill>
                  <a:srgbClr val="E54632"/>
                </a:solidFill>
                <a:latin typeface="Arial"/>
                <a:ea typeface="Arial"/>
                <a:cs typeface="Arial"/>
                <a:sym typeface="Arial"/>
              </a:rPr>
              <a:t>Nested </a:t>
            </a:r>
            <a:r>
              <a:rPr lang="en-US" sz="3600" b="1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loop</a:t>
            </a:r>
            <a:endParaRPr lang="en" sz="36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Shape 284"/>
          <p:cNvSpPr/>
          <p:nvPr/>
        </p:nvSpPr>
        <p:spPr>
          <a:xfrm rot="2700000">
            <a:off x="4365934" y="2634360"/>
            <a:ext cx="412132" cy="7388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8123" y="1176500"/>
            <a:ext cx="71649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 forth control flow we introduce is nested loop. Please be reminded that we can write nested while</a:t>
            </a:r>
            <a:r>
              <a:rPr lang="zh-TW" altLang="en-US" sz="1200" dirty="0"/>
              <a:t> </a:t>
            </a:r>
            <a:r>
              <a:rPr lang="en-US" altLang="zh-TW" sz="1200" dirty="0" smtClean="0"/>
              <a:t>loop</a:t>
            </a:r>
            <a:r>
              <a:rPr lang="en-US" sz="1200" dirty="0" smtClean="0"/>
              <a:t> and for loop. We are able to put a loop inside another loop just like nested if before, and we call this nested loop.</a:t>
            </a:r>
          </a:p>
          <a:p>
            <a:endParaRPr lang="en-US" sz="1200" dirty="0"/>
          </a:p>
          <a:p>
            <a:r>
              <a:rPr lang="en-US" sz="1200" dirty="0" smtClean="0"/>
              <a:t>The format is</a:t>
            </a:r>
          </a:p>
          <a:p>
            <a:endParaRPr lang="en-US" sz="1200" dirty="0"/>
          </a:p>
          <a:p>
            <a:r>
              <a:rPr lang="en-US" sz="1800" dirty="0">
                <a:solidFill>
                  <a:srgbClr val="FF0000"/>
                </a:solidFill>
              </a:rPr>
              <a:t>for ( </a:t>
            </a:r>
            <a:r>
              <a:rPr lang="en-US" sz="1800" dirty="0" smtClean="0">
                <a:solidFill>
                  <a:srgbClr val="FF0000"/>
                </a:solidFill>
              </a:rPr>
              <a:t>initialization; </a:t>
            </a:r>
            <a:r>
              <a:rPr lang="en-US" sz="1800" dirty="0">
                <a:solidFill>
                  <a:srgbClr val="FF0000"/>
                </a:solidFill>
              </a:rPr>
              <a:t>condition; </a:t>
            </a:r>
            <a:r>
              <a:rPr lang="en-US" sz="1800" dirty="0" smtClean="0">
                <a:solidFill>
                  <a:srgbClr val="FF0000"/>
                </a:solidFill>
              </a:rPr>
              <a:t>after process </a:t>
            </a:r>
            <a:r>
              <a:rPr lang="en-US" sz="1800" dirty="0">
                <a:solidFill>
                  <a:srgbClr val="FF0000"/>
                </a:solidFill>
              </a:rPr>
              <a:t>) </a:t>
            </a:r>
            <a:r>
              <a:rPr lang="en-US" sz="1800" dirty="0" smtClean="0">
                <a:solidFill>
                  <a:srgbClr val="FF0000"/>
                </a:solidFill>
              </a:rPr>
              <a:t>{ 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for ( initialization; </a:t>
            </a:r>
            <a:r>
              <a:rPr lang="en-US" sz="1800" dirty="0">
                <a:solidFill>
                  <a:srgbClr val="FF0000"/>
                </a:solidFill>
              </a:rPr>
              <a:t>condition; </a:t>
            </a:r>
            <a:r>
              <a:rPr lang="en-US" sz="1800" dirty="0" smtClean="0">
                <a:solidFill>
                  <a:srgbClr val="FF0000"/>
                </a:solidFill>
              </a:rPr>
              <a:t>after process </a:t>
            </a:r>
            <a:r>
              <a:rPr lang="en-US" sz="1800" dirty="0">
                <a:solidFill>
                  <a:srgbClr val="FF0000"/>
                </a:solidFill>
              </a:rPr>
              <a:t>) { statement(s); } </a:t>
            </a:r>
            <a:endParaRPr lang="en-US" sz="1800" dirty="0" smtClean="0">
              <a:solidFill>
                <a:srgbClr val="FF0000"/>
              </a:solidFill>
            </a:endParaRPr>
          </a:p>
          <a:p>
            <a:r>
              <a:rPr lang="en-US" sz="1800" dirty="0" smtClean="0">
                <a:solidFill>
                  <a:srgbClr val="FF0000"/>
                </a:solidFill>
              </a:rPr>
              <a:t>statement(s);</a:t>
            </a:r>
            <a:r>
              <a:rPr lang="mr-IN" sz="1800" dirty="0" smtClean="0">
                <a:solidFill>
                  <a:srgbClr val="FF0000"/>
                </a:solidFill>
              </a:rPr>
              <a:t>…</a:t>
            </a:r>
            <a:r>
              <a:rPr lang="en-US" sz="1800" dirty="0" smtClean="0">
                <a:solidFill>
                  <a:srgbClr val="FF0000"/>
                </a:solidFill>
              </a:rPr>
              <a:t>} </a:t>
            </a:r>
            <a:r>
              <a:rPr lang="en-US" sz="1800" dirty="0" smtClean="0">
                <a:solidFill>
                  <a:schemeClr val="tx1"/>
                </a:solidFill>
              </a:rPr>
              <a:t>// this is a nested for loop</a:t>
            </a:r>
          </a:p>
          <a:p>
            <a:endParaRPr lang="en-US" sz="1800" dirty="0" smtClean="0">
              <a:solidFill>
                <a:srgbClr val="FF0000"/>
              </a:solidFill>
            </a:endParaRPr>
          </a:p>
          <a:p>
            <a:r>
              <a:rPr lang="en-US" sz="1200" dirty="0" smtClean="0">
                <a:solidFill>
                  <a:schemeClr val="tx1"/>
                </a:solidFill>
              </a:rPr>
              <a:t>When we execute the program, it will undergo the process just like the same as normal for loop. However, </a:t>
            </a:r>
            <a:r>
              <a:rPr lang="en-US" sz="1200" dirty="0" smtClean="0">
                <a:solidFill>
                  <a:srgbClr val="FF0000"/>
                </a:solidFill>
              </a:rPr>
              <a:t>the computer will then go into the inner loop and looping the inner statement(s) before executing the outer statement(s).</a:t>
            </a:r>
          </a:p>
          <a:p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62290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>
            <a:spLocks noGrp="1"/>
          </p:cNvSpPr>
          <p:nvPr>
            <p:ph type="title"/>
          </p:nvPr>
        </p:nvSpPr>
        <p:spPr>
          <a:xfrm>
            <a:off x="336800" y="0"/>
            <a:ext cx="8807400" cy="88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E54632"/>
              </a:buClr>
              <a:buSzPct val="25000"/>
              <a:buFont typeface="Arial"/>
              <a:buNone/>
            </a:pPr>
            <a:r>
              <a:rPr lang="en-US" dirty="0"/>
              <a:t>n</a:t>
            </a:r>
            <a:r>
              <a:rPr lang="en-US" dirty="0" smtClean="0"/>
              <a:t>ested-</a:t>
            </a:r>
            <a:r>
              <a:rPr lang="en-US" i="0" u="none" strike="noStrike" cap="none" dirty="0" err="1" smtClean="0">
                <a:solidFill>
                  <a:schemeClr val="dk1"/>
                </a:solidFill>
                <a:sym typeface="Arial"/>
              </a:rPr>
              <a:t>loop.cpp</a:t>
            </a:r>
            <a:endParaRPr lang="en" i="0" u="none" strike="noStrike" cap="none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24834" y="1761036"/>
            <a:ext cx="287720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Run the program in the console and find out what the output is.</a:t>
            </a:r>
          </a:p>
          <a:p>
            <a:endParaRPr lang="en-US" dirty="0"/>
          </a:p>
          <a:p>
            <a:r>
              <a:rPr lang="en-US" dirty="0"/>
              <a:t>You can also try to change the </a:t>
            </a:r>
            <a:r>
              <a:rPr lang="en-US" dirty="0" smtClean="0"/>
              <a:t>condition, initialization or the after process to </a:t>
            </a:r>
            <a:r>
              <a:rPr lang="en-US" dirty="0"/>
              <a:t>see whether the same result will be </a:t>
            </a:r>
            <a:r>
              <a:rPr lang="en-US" dirty="0" smtClean="0"/>
              <a:t>executed or </a:t>
            </a:r>
            <a:r>
              <a:rPr lang="en-US" dirty="0" smtClean="0">
                <a:solidFill>
                  <a:srgbClr val="FF0000"/>
                </a:solidFill>
              </a:rPr>
              <a:t>going into infinite loop.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" t="8192" r="44009" b="39521"/>
          <a:stretch/>
        </p:blipFill>
        <p:spPr>
          <a:xfrm>
            <a:off x="510988" y="1324270"/>
            <a:ext cx="4509247" cy="26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7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>
            <a:spLocks noGrp="1"/>
          </p:cNvSpPr>
          <p:nvPr>
            <p:ph type="title"/>
          </p:nvPr>
        </p:nvSpPr>
        <p:spPr>
          <a:xfrm>
            <a:off x="336800" y="0"/>
            <a:ext cx="8807400" cy="88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E54632"/>
              </a:buClr>
              <a:buSzPct val="25000"/>
              <a:buFont typeface="Arial"/>
              <a:buNone/>
            </a:pPr>
            <a:r>
              <a:rPr lang="en-US" sz="3600" b="1" i="0" u="none" strike="noStrike" cap="none" dirty="0" smtClean="0">
                <a:solidFill>
                  <a:srgbClr val="E54632"/>
                </a:solidFill>
                <a:latin typeface="Arial"/>
                <a:ea typeface="Arial"/>
                <a:cs typeface="Arial"/>
                <a:sym typeface="Arial"/>
              </a:rPr>
              <a:t>Break </a:t>
            </a:r>
            <a:r>
              <a:rPr lang="en-US" sz="3600" b="1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and Continue</a:t>
            </a:r>
            <a:endParaRPr lang="en" sz="36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2" name="Shape 462"/>
          <p:cNvGrpSpPr/>
          <p:nvPr/>
        </p:nvGrpSpPr>
        <p:grpSpPr>
          <a:xfrm>
            <a:off x="4747635" y="1330816"/>
            <a:ext cx="2859430" cy="2991670"/>
            <a:chOff x="2947226" y="1344690"/>
            <a:chExt cx="2859430" cy="2991670"/>
          </a:xfrm>
        </p:grpSpPr>
        <p:sp>
          <p:nvSpPr>
            <p:cNvPr id="463" name="Shape 463"/>
            <p:cNvSpPr/>
            <p:nvPr/>
          </p:nvSpPr>
          <p:spPr>
            <a:xfrm>
              <a:off x="4243507" y="3582967"/>
              <a:ext cx="753393" cy="753392"/>
            </a:xfrm>
            <a:prstGeom prst="diamond">
              <a:avLst/>
            </a:prstGeom>
            <a:solidFill>
              <a:srgbClr val="E5463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4106471" y="1344690"/>
              <a:ext cx="1027468" cy="1027467"/>
            </a:xfrm>
            <a:prstGeom prst="diamond">
              <a:avLst/>
            </a:prstGeom>
            <a:solidFill>
              <a:srgbClr val="E5463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3280023" y="1693140"/>
              <a:ext cx="958863" cy="958863"/>
            </a:xfrm>
            <a:prstGeom prst="diamond">
              <a:avLst/>
            </a:prstGeom>
            <a:solidFill>
              <a:srgbClr val="E5463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2947226" y="2526624"/>
              <a:ext cx="890374" cy="890374"/>
            </a:xfrm>
            <a:prstGeom prst="diamond">
              <a:avLst/>
            </a:prstGeom>
            <a:solidFill>
              <a:srgbClr val="E5463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3417003" y="3299183"/>
              <a:ext cx="821884" cy="821882"/>
            </a:xfrm>
            <a:prstGeom prst="diamond">
              <a:avLst/>
            </a:prstGeom>
            <a:solidFill>
              <a:srgbClr val="E5463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4955683" y="3220208"/>
              <a:ext cx="684903" cy="684903"/>
            </a:xfrm>
            <a:prstGeom prst="diamond">
              <a:avLst/>
            </a:prstGeom>
            <a:solidFill>
              <a:srgbClr val="E5463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Shape 469"/>
            <p:cNvSpPr/>
            <p:nvPr/>
          </p:nvSpPr>
          <p:spPr>
            <a:xfrm>
              <a:off x="5190244" y="2603553"/>
              <a:ext cx="616412" cy="616412"/>
            </a:xfrm>
            <a:prstGeom prst="diamond">
              <a:avLst/>
            </a:prstGeom>
            <a:solidFill>
              <a:srgbClr val="E5463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24623" y="1033952"/>
            <a:ext cx="398929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During a loop, we sometimes want to terminate or continue it according to our own will. At this time, break and continue will become handy under those situations.</a:t>
            </a:r>
          </a:p>
          <a:p>
            <a:endParaRPr lang="en-US" sz="1200" dirty="0"/>
          </a:p>
          <a:p>
            <a:r>
              <a:rPr lang="en-US" sz="1200" dirty="0">
                <a:solidFill>
                  <a:srgbClr val="FF0000"/>
                </a:solidFill>
              </a:rPr>
              <a:t>B</a:t>
            </a:r>
            <a:r>
              <a:rPr lang="en-US" sz="1200" dirty="0" smtClean="0">
                <a:solidFill>
                  <a:srgbClr val="FF0000"/>
                </a:solidFill>
              </a:rPr>
              <a:t>reak</a:t>
            </a:r>
            <a:r>
              <a:rPr lang="en-US" sz="1200" dirty="0" smtClean="0"/>
              <a:t> </a:t>
            </a:r>
            <a:r>
              <a:rPr lang="en-US" sz="1200" dirty="0"/>
              <a:t>statement is used </a:t>
            </a:r>
            <a:r>
              <a:rPr lang="en-US" sz="1200" dirty="0" smtClean="0"/>
              <a:t>to </a:t>
            </a:r>
            <a:r>
              <a:rPr lang="en-US" sz="1200" dirty="0" smtClean="0">
                <a:solidFill>
                  <a:srgbClr val="FF0000"/>
                </a:solidFill>
              </a:rPr>
              <a:t>force </a:t>
            </a:r>
            <a:r>
              <a:rPr lang="en-US" sz="1200" dirty="0">
                <a:solidFill>
                  <a:srgbClr val="FF0000"/>
                </a:solidFill>
              </a:rPr>
              <a:t>the termination of the loop statement and switch case </a:t>
            </a:r>
            <a:r>
              <a:rPr lang="en-US" sz="1200" dirty="0" smtClean="0">
                <a:solidFill>
                  <a:srgbClr val="FF0000"/>
                </a:solidFill>
              </a:rPr>
              <a:t>statement</a:t>
            </a:r>
            <a:r>
              <a:rPr lang="en-US" sz="1200" dirty="0" smtClean="0"/>
              <a:t>. (recall back to lecture notes 2). We can place break; wherever we want the loop to end and stop repeating. You may see the example in the next slide.</a:t>
            </a:r>
          </a:p>
          <a:p>
            <a:endParaRPr lang="en-US" sz="1200" dirty="0"/>
          </a:p>
          <a:p>
            <a:r>
              <a:rPr lang="en-US" sz="1200" dirty="0">
                <a:solidFill>
                  <a:srgbClr val="3651FC"/>
                </a:solidFill>
              </a:rPr>
              <a:t>C</a:t>
            </a:r>
            <a:r>
              <a:rPr lang="en-US" sz="1200" dirty="0" smtClean="0">
                <a:solidFill>
                  <a:srgbClr val="3651FC"/>
                </a:solidFill>
              </a:rPr>
              <a:t>ontinue</a:t>
            </a:r>
            <a:r>
              <a:rPr lang="en-US" sz="1200" dirty="0" smtClean="0"/>
              <a:t> </a:t>
            </a:r>
            <a:r>
              <a:rPr lang="en-US" sz="1200" dirty="0"/>
              <a:t>statement </a:t>
            </a:r>
            <a:r>
              <a:rPr lang="en-US" sz="1200" dirty="0" smtClean="0"/>
              <a:t>is used to </a:t>
            </a:r>
            <a:r>
              <a:rPr lang="en-US" sz="1200" dirty="0" smtClean="0">
                <a:solidFill>
                  <a:srgbClr val="3651FC"/>
                </a:solidFill>
              </a:rPr>
              <a:t>forces </a:t>
            </a:r>
            <a:r>
              <a:rPr lang="en-US" sz="1200" dirty="0">
                <a:solidFill>
                  <a:srgbClr val="3651FC"/>
                </a:solidFill>
              </a:rPr>
              <a:t>the next </a:t>
            </a:r>
            <a:r>
              <a:rPr lang="en-US" sz="1200" dirty="0" smtClean="0">
                <a:solidFill>
                  <a:srgbClr val="3651FC"/>
                </a:solidFill>
              </a:rPr>
              <a:t>loop </a:t>
            </a:r>
            <a:r>
              <a:rPr lang="en-US" sz="1200" dirty="0">
                <a:solidFill>
                  <a:srgbClr val="3651FC"/>
                </a:solidFill>
              </a:rPr>
              <a:t>to take </a:t>
            </a:r>
            <a:r>
              <a:rPr lang="en-US" sz="1200" dirty="0" smtClean="0">
                <a:solidFill>
                  <a:srgbClr val="3651FC"/>
                </a:solidFill>
              </a:rPr>
              <a:t>place instantly, </a:t>
            </a:r>
            <a:r>
              <a:rPr lang="en-US" sz="1200" dirty="0">
                <a:solidFill>
                  <a:srgbClr val="3651FC"/>
                </a:solidFill>
              </a:rPr>
              <a:t>skipping </a:t>
            </a:r>
            <a:r>
              <a:rPr lang="en-US" sz="1200" dirty="0" smtClean="0">
                <a:solidFill>
                  <a:srgbClr val="3651FC"/>
                </a:solidFill>
              </a:rPr>
              <a:t>the remaining </a:t>
            </a:r>
            <a:r>
              <a:rPr lang="en-US" sz="1200" dirty="0">
                <a:solidFill>
                  <a:srgbClr val="3651FC"/>
                </a:solidFill>
              </a:rPr>
              <a:t>code in between</a:t>
            </a:r>
            <a:r>
              <a:rPr lang="en-US" sz="1200" dirty="0" smtClean="0"/>
              <a:t>. Similar to break;, we can put continue; wherever we want to skip the remaining code and instantly go to the next iteration of loop. You may see the example in the next slide.</a:t>
            </a:r>
          </a:p>
          <a:p>
            <a:endParaRPr lang="en-US" sz="1200" dirty="0"/>
          </a:p>
          <a:p>
            <a:r>
              <a:rPr lang="en-US" sz="1200" dirty="0" smtClean="0">
                <a:solidFill>
                  <a:srgbClr val="FF0000"/>
                </a:solidFill>
              </a:rPr>
              <a:t>** Remember that both break and continue only apply to the inner most loop!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1895" flipH="1">
            <a:off x="6967161" y="1497670"/>
            <a:ext cx="982268" cy="98226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>
            <a:spLocks noGrp="1"/>
          </p:cNvSpPr>
          <p:nvPr>
            <p:ph type="title"/>
          </p:nvPr>
        </p:nvSpPr>
        <p:spPr>
          <a:xfrm>
            <a:off x="336800" y="0"/>
            <a:ext cx="8807400" cy="88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E54632"/>
              </a:buClr>
              <a:buSzPct val="25000"/>
              <a:buFont typeface="Arial"/>
              <a:buNone/>
            </a:pPr>
            <a:r>
              <a:rPr lang="en-US" dirty="0" err="1" smtClean="0"/>
              <a:t>break.cpp</a:t>
            </a:r>
            <a:r>
              <a:rPr lang="en-US" dirty="0" smtClean="0"/>
              <a:t> and </a:t>
            </a:r>
            <a:r>
              <a:rPr lang="en-US" dirty="0" err="1" smtClean="0"/>
              <a:t>continue.cpp</a:t>
            </a:r>
            <a:endParaRPr lang="en" i="0" u="none" strike="noStrike" cap="none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21179" y="3917576"/>
            <a:ext cx="3910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Notice that one of the iteration is missing, why?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8017" r="44771" b="39346"/>
          <a:stretch/>
        </p:blipFill>
        <p:spPr>
          <a:xfrm>
            <a:off x="4575565" y="1011458"/>
            <a:ext cx="4401671" cy="2707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" t="8017" r="44008" b="37255"/>
          <a:stretch/>
        </p:blipFill>
        <p:spPr>
          <a:xfrm>
            <a:off x="111141" y="1011458"/>
            <a:ext cx="4464424" cy="28149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6800" y="3917576"/>
            <a:ext cx="3890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is the output of </a:t>
            </a:r>
            <a:r>
              <a:rPr lang="en-US" smtClean="0"/>
              <a:t>this program, why?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5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/>
        </p:nvSpPr>
        <p:spPr>
          <a:xfrm>
            <a:off x="0" y="2955478"/>
            <a:ext cx="9144000" cy="1512000"/>
          </a:xfrm>
          <a:prstGeom prst="rect">
            <a:avLst/>
          </a:prstGeom>
          <a:solidFill>
            <a:srgbClr val="E5463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5998" y="3172869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Want to know more?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Go to the next chapter!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0" y="119009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E54632"/>
              </a:buClr>
              <a:buSzPct val="25000"/>
              <a:buFont typeface="Arial"/>
              <a:buNone/>
            </a:pPr>
            <a:r>
              <a:rPr lang="en-US" sz="3600" b="1" i="0" u="none" strike="noStrike" cap="none" dirty="0" smtClean="0">
                <a:solidFill>
                  <a:srgbClr val="E54632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en-US" sz="3600" b="1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lang="en" sz="36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" name="Shape 154"/>
          <p:cNvGrpSpPr/>
          <p:nvPr/>
        </p:nvGrpSpPr>
        <p:grpSpPr>
          <a:xfrm>
            <a:off x="3802348" y="1356140"/>
            <a:ext cx="914400" cy="914400"/>
            <a:chOff x="3802348" y="1197113"/>
            <a:chExt cx="914400" cy="914400"/>
          </a:xfrm>
        </p:grpSpPr>
        <p:sp>
          <p:nvSpPr>
            <p:cNvPr id="155" name="Shape 155"/>
            <p:cNvSpPr/>
            <p:nvPr/>
          </p:nvSpPr>
          <p:spPr>
            <a:xfrm>
              <a:off x="3802348" y="1197113"/>
              <a:ext cx="914400" cy="914400"/>
            </a:xfrm>
            <a:prstGeom prst="diamond">
              <a:avLst/>
            </a:prstGeom>
            <a:noFill/>
            <a:ln w="50800" cap="flat" cmpd="sng">
              <a:solidFill>
                <a:srgbClr val="E5463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Shape 156"/>
            <p:cNvSpPr txBox="1"/>
            <p:nvPr/>
          </p:nvSpPr>
          <p:spPr>
            <a:xfrm>
              <a:off x="3966839" y="1392704"/>
              <a:ext cx="585417" cy="52321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2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</a:p>
          </p:txBody>
        </p:sp>
      </p:grpSp>
      <p:grpSp>
        <p:nvGrpSpPr>
          <p:cNvPr id="157" name="Shape 157"/>
          <p:cNvGrpSpPr/>
          <p:nvPr/>
        </p:nvGrpSpPr>
        <p:grpSpPr>
          <a:xfrm>
            <a:off x="4427253" y="1967765"/>
            <a:ext cx="914400" cy="914400"/>
            <a:chOff x="4427253" y="1808738"/>
            <a:chExt cx="914400" cy="914400"/>
          </a:xfrm>
        </p:grpSpPr>
        <p:sp>
          <p:nvSpPr>
            <p:cNvPr id="158" name="Shape 158"/>
            <p:cNvSpPr/>
            <p:nvPr/>
          </p:nvSpPr>
          <p:spPr>
            <a:xfrm>
              <a:off x="4427253" y="1808738"/>
              <a:ext cx="914400" cy="914400"/>
            </a:xfrm>
            <a:prstGeom prst="diamond">
              <a:avLst/>
            </a:prstGeom>
            <a:noFill/>
            <a:ln w="50800" cap="flat" cmpd="sng">
              <a:solidFill>
                <a:srgbClr val="E5463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Shape 159"/>
            <p:cNvSpPr txBox="1"/>
            <p:nvPr/>
          </p:nvSpPr>
          <p:spPr>
            <a:xfrm>
              <a:off x="4591744" y="2004327"/>
              <a:ext cx="585417" cy="52321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2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</a:p>
          </p:txBody>
        </p:sp>
      </p:grpSp>
      <p:grpSp>
        <p:nvGrpSpPr>
          <p:cNvPr id="160" name="Shape 160"/>
          <p:cNvGrpSpPr/>
          <p:nvPr/>
        </p:nvGrpSpPr>
        <p:grpSpPr>
          <a:xfrm>
            <a:off x="3802348" y="2579388"/>
            <a:ext cx="914400" cy="914400"/>
            <a:chOff x="3802348" y="2420361"/>
            <a:chExt cx="914400" cy="914400"/>
          </a:xfrm>
        </p:grpSpPr>
        <p:sp>
          <p:nvSpPr>
            <p:cNvPr id="161" name="Shape 161"/>
            <p:cNvSpPr/>
            <p:nvPr/>
          </p:nvSpPr>
          <p:spPr>
            <a:xfrm>
              <a:off x="3802348" y="2420361"/>
              <a:ext cx="914400" cy="914400"/>
            </a:xfrm>
            <a:prstGeom prst="diamond">
              <a:avLst/>
            </a:prstGeom>
            <a:noFill/>
            <a:ln w="50800" cap="flat" cmpd="sng">
              <a:solidFill>
                <a:srgbClr val="E5463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Shape 162"/>
            <p:cNvSpPr txBox="1"/>
            <p:nvPr/>
          </p:nvSpPr>
          <p:spPr>
            <a:xfrm>
              <a:off x="3966839" y="2615951"/>
              <a:ext cx="585417" cy="52321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2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</a:p>
          </p:txBody>
        </p:sp>
      </p:grpSp>
      <p:grpSp>
        <p:nvGrpSpPr>
          <p:cNvPr id="163" name="Shape 163"/>
          <p:cNvGrpSpPr/>
          <p:nvPr/>
        </p:nvGrpSpPr>
        <p:grpSpPr>
          <a:xfrm>
            <a:off x="4427253" y="3191013"/>
            <a:ext cx="914400" cy="914400"/>
            <a:chOff x="4427253" y="3031986"/>
            <a:chExt cx="914400" cy="914400"/>
          </a:xfrm>
        </p:grpSpPr>
        <p:sp>
          <p:nvSpPr>
            <p:cNvPr id="164" name="Shape 164"/>
            <p:cNvSpPr/>
            <p:nvPr/>
          </p:nvSpPr>
          <p:spPr>
            <a:xfrm>
              <a:off x="4427253" y="3031986"/>
              <a:ext cx="914400" cy="914400"/>
            </a:xfrm>
            <a:prstGeom prst="diamond">
              <a:avLst/>
            </a:prstGeom>
            <a:noFill/>
            <a:ln w="50800" cap="flat" cmpd="sng">
              <a:solidFill>
                <a:srgbClr val="E5463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Shape 165"/>
            <p:cNvSpPr txBox="1"/>
            <p:nvPr/>
          </p:nvSpPr>
          <p:spPr>
            <a:xfrm>
              <a:off x="4591744" y="3227576"/>
              <a:ext cx="585417" cy="52321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2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12276" y="1382453"/>
            <a:ext cx="2564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Decision-making statement</a:t>
            </a:r>
          </a:p>
          <a:p>
            <a:r>
              <a:rPr lang="en-US" dirty="0" smtClean="0"/>
              <a:t>Including if, if-else, if-else if and switch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06144" y="1994076"/>
            <a:ext cx="28693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Nested decision-making statement</a:t>
            </a:r>
          </a:p>
          <a:p>
            <a:r>
              <a:rPr lang="en-US" dirty="0" smtClean="0"/>
              <a:t>Including nested if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12276" y="2497978"/>
            <a:ext cx="21980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Control Flow statement</a:t>
            </a:r>
          </a:p>
          <a:p>
            <a:r>
              <a:rPr lang="en-US" dirty="0" smtClean="0"/>
              <a:t>Including while, do while, for 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506144" y="3217325"/>
            <a:ext cx="266437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/>
              <a:t>Nested Control </a:t>
            </a:r>
            <a:r>
              <a:rPr lang="en-US" sz="1800" b="1" dirty="0"/>
              <a:t>Flow statement</a:t>
            </a:r>
          </a:p>
          <a:p>
            <a:r>
              <a:rPr lang="en-US" dirty="0" smtClean="0"/>
              <a:t>Including nested loop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0" y="252249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E54632"/>
              </a:buClr>
              <a:buSzPct val="25000"/>
              <a:buFont typeface="Arial"/>
              <a:buNone/>
            </a:pPr>
            <a:r>
              <a:rPr lang="en-US" sz="3600" b="1" i="0" u="none" strike="noStrike" cap="none" dirty="0" smtClean="0">
                <a:solidFill>
                  <a:srgbClr val="E54632"/>
                </a:solidFill>
                <a:latin typeface="Arial"/>
                <a:ea typeface="Arial"/>
                <a:cs typeface="Arial"/>
                <a:sym typeface="Arial"/>
              </a:rPr>
              <a:t>Decision making </a:t>
            </a:r>
            <a:r>
              <a:rPr lang="en-US" sz="3600" b="1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endParaRPr lang="en" sz="36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Shape 284"/>
          <p:cNvSpPr/>
          <p:nvPr/>
        </p:nvSpPr>
        <p:spPr>
          <a:xfrm rot="2700000">
            <a:off x="4365934" y="2634360"/>
            <a:ext cx="412132" cy="7388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85345" y="1046321"/>
            <a:ext cx="71733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 programs that we discussed is last lecture notes are just a linear sequence of statements. However, when a program is processing, we may want it to make decisions or even repeat under different circumstances. The C++ language enable us to pull this out by using decision-making or control flow statements.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</p:txBody>
      </p:sp>
      <p:graphicFrame>
        <p:nvGraphicFramePr>
          <p:cNvPr id="23" name="Shape 611"/>
          <p:cNvGraphicFramePr/>
          <p:nvPr>
            <p:extLst>
              <p:ext uri="{D42A27DB-BD31-4B8C-83A1-F6EECF244321}">
                <p14:modId xmlns:p14="http://schemas.microsoft.com/office/powerpoint/2010/main" val="2125847103"/>
              </p:ext>
            </p:extLst>
          </p:nvPr>
        </p:nvGraphicFramePr>
        <p:xfrm>
          <a:off x="791652" y="1872086"/>
          <a:ext cx="1727775" cy="2861280"/>
        </p:xfrm>
        <a:graphic>
          <a:graphicData uri="http://schemas.openxmlformats.org/drawingml/2006/table">
            <a:tbl>
              <a:tblPr firstRow="1" bandRow="1">
                <a:noFill/>
                <a:tableStyleId>{5E2880BB-930D-4BFA-A208-B9FDA379A50C}</a:tableStyleId>
              </a:tblPr>
              <a:tblGrid>
                <a:gridCol w="223875"/>
                <a:gridCol w="1280025"/>
                <a:gridCol w="223875"/>
              </a:tblGrid>
              <a:tr h="2686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" sz="12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21825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u="none" strike="noStrike" cap="none" dirty="0" smtClean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If statement</a:t>
                      </a:r>
                      <a:endParaRPr sz="1400" b="1" u="none" strike="noStrike" cap="none" dirty="0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1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endParaRPr lang="en" sz="12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76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sz="12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330575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endParaRPr lang="en" sz="14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Shape 611"/>
          <p:cNvGraphicFramePr/>
          <p:nvPr>
            <p:extLst>
              <p:ext uri="{D42A27DB-BD31-4B8C-83A1-F6EECF244321}">
                <p14:modId xmlns:p14="http://schemas.microsoft.com/office/powerpoint/2010/main" val="1208886081"/>
              </p:ext>
            </p:extLst>
          </p:nvPr>
        </p:nvGraphicFramePr>
        <p:xfrm>
          <a:off x="4634588" y="1860932"/>
          <a:ext cx="1727775" cy="2861280"/>
        </p:xfrm>
        <a:graphic>
          <a:graphicData uri="http://schemas.openxmlformats.org/drawingml/2006/table">
            <a:tbl>
              <a:tblPr firstRow="1" bandRow="1">
                <a:noFill/>
                <a:tableStyleId>{5E2880BB-930D-4BFA-A208-B9FDA379A50C}</a:tableStyleId>
              </a:tblPr>
              <a:tblGrid>
                <a:gridCol w="223875"/>
                <a:gridCol w="1280025"/>
                <a:gridCol w="223875"/>
              </a:tblGrid>
              <a:tr h="2686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" sz="12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21825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u="none" strike="noStrike" cap="none" dirty="0" smtClean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If-else-if</a:t>
                      </a:r>
                      <a:r>
                        <a:rPr lang="en-US" sz="1400" b="1" u="none" strike="noStrike" cap="none" baseline="0" dirty="0" smtClean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statement</a:t>
                      </a:r>
                      <a:endParaRPr sz="1400" b="1" u="none" strike="noStrike" cap="none" dirty="0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1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endParaRPr lang="en" sz="24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76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sz="12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330575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endParaRPr lang="en" sz="14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1" name="Shape 612"/>
          <p:cNvGraphicFramePr/>
          <p:nvPr>
            <p:extLst>
              <p:ext uri="{D42A27DB-BD31-4B8C-83A1-F6EECF244321}">
                <p14:modId xmlns:p14="http://schemas.microsoft.com/office/powerpoint/2010/main" val="485273654"/>
              </p:ext>
            </p:extLst>
          </p:nvPr>
        </p:nvGraphicFramePr>
        <p:xfrm>
          <a:off x="2713120" y="1860932"/>
          <a:ext cx="1727775" cy="2861280"/>
        </p:xfrm>
        <a:graphic>
          <a:graphicData uri="http://schemas.openxmlformats.org/drawingml/2006/table">
            <a:tbl>
              <a:tblPr firstRow="1" bandRow="1">
                <a:noFill/>
                <a:tableStyleId>{5E2880BB-930D-4BFA-A208-B9FDA379A50C}</a:tableStyleId>
              </a:tblPr>
              <a:tblGrid>
                <a:gridCol w="223875"/>
                <a:gridCol w="1280025"/>
                <a:gridCol w="223875"/>
              </a:tblGrid>
              <a:tr h="2686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" sz="12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46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21825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u="none" strike="noStrike" cap="none" dirty="0" smtClean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If-else</a:t>
                      </a:r>
                      <a:r>
                        <a:rPr lang="en-US" sz="1400" b="1" u="none" strike="noStrike" cap="none" baseline="0" dirty="0" smtClean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statement</a:t>
                      </a:r>
                      <a:endParaRPr sz="1400" b="1" u="none" strike="noStrike" cap="none" dirty="0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1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46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endParaRPr lang="en" sz="12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46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4632"/>
                    </a:solidFill>
                  </a:tcPr>
                </a:tc>
              </a:tr>
              <a:tr h="76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46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sz="12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46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4632"/>
                    </a:solidFill>
                  </a:tcPr>
                </a:tc>
              </a:tr>
              <a:tr h="330575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endParaRPr lang="en" sz="14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46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5" name="Shape 612"/>
          <p:cNvGraphicFramePr/>
          <p:nvPr>
            <p:extLst>
              <p:ext uri="{D42A27DB-BD31-4B8C-83A1-F6EECF244321}">
                <p14:modId xmlns:p14="http://schemas.microsoft.com/office/powerpoint/2010/main" val="390473401"/>
              </p:ext>
            </p:extLst>
          </p:nvPr>
        </p:nvGraphicFramePr>
        <p:xfrm>
          <a:off x="6556056" y="1857660"/>
          <a:ext cx="1727775" cy="2861280"/>
        </p:xfrm>
        <a:graphic>
          <a:graphicData uri="http://schemas.openxmlformats.org/drawingml/2006/table">
            <a:tbl>
              <a:tblPr firstRow="1" bandRow="1">
                <a:noFill/>
                <a:tableStyleId>{5E2880BB-930D-4BFA-A208-B9FDA379A50C}</a:tableStyleId>
              </a:tblPr>
              <a:tblGrid>
                <a:gridCol w="223875"/>
                <a:gridCol w="1280025"/>
                <a:gridCol w="223875"/>
              </a:tblGrid>
              <a:tr h="2686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" sz="12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46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21825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u="none" strike="noStrike" cap="none" dirty="0" smtClean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Switch statement</a:t>
                      </a:r>
                      <a:endParaRPr sz="1400" b="1" u="none" strike="noStrike" cap="none" dirty="0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1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46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endParaRPr lang="en" sz="24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46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4632"/>
                    </a:solidFill>
                  </a:tcPr>
                </a:tc>
              </a:tr>
              <a:tr h="76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46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sz="12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46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4632"/>
                    </a:solidFill>
                  </a:tcPr>
                </a:tc>
              </a:tr>
              <a:tr h="330575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endParaRPr lang="en" sz="14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46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38208" y="3288300"/>
            <a:ext cx="143466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</a:rPr>
              <a:t>It tells the computer to execute </a:t>
            </a:r>
            <a:r>
              <a:rPr lang="en-US" dirty="0" smtClean="0">
                <a:solidFill>
                  <a:schemeClr val="lt1"/>
                </a:solidFill>
              </a:rPr>
              <a:t>certain statement </a:t>
            </a:r>
            <a:r>
              <a:rPr lang="en-US" dirty="0">
                <a:solidFill>
                  <a:schemeClr val="lt1"/>
                </a:solidFill>
              </a:rPr>
              <a:t>when condition is </a:t>
            </a:r>
            <a:r>
              <a:rPr lang="en-US" dirty="0" smtClean="0">
                <a:solidFill>
                  <a:schemeClr val="lt1"/>
                </a:solidFill>
              </a:rPr>
              <a:t>satisfied.</a:t>
            </a:r>
            <a:endParaRPr lang="en-US" dirty="0">
              <a:solidFill>
                <a:schemeClr val="lt1"/>
              </a:solidFill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0029" y="3292349"/>
            <a:ext cx="13971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</a:rPr>
              <a:t>It tells the </a:t>
            </a:r>
            <a:r>
              <a:rPr lang="en-US" dirty="0" smtClean="0">
                <a:solidFill>
                  <a:schemeClr val="lt1"/>
                </a:solidFill>
              </a:rPr>
              <a:t>do(s) and don’t(s) to  computer according to the condition.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73167" y="3296033"/>
            <a:ext cx="1450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solidFill>
                  <a:schemeClr val="lt1"/>
                </a:solidFill>
              </a:rPr>
              <a:t>Similar to if-else statement but with more conditions and statements.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8814" y="3296033"/>
            <a:ext cx="14898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It allows </a:t>
            </a:r>
            <a:r>
              <a:rPr lang="en-US" dirty="0">
                <a:solidFill>
                  <a:schemeClr val="bg1"/>
                </a:solidFill>
              </a:rPr>
              <a:t>a variable to be tested for equality against a list of values.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49663" y="4774207"/>
            <a:ext cx="18051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More on the next page</a:t>
            </a:r>
            <a:endParaRPr lang="en-US" sz="1100" dirty="0"/>
          </a:p>
        </p:txBody>
      </p:sp>
      <p:sp>
        <p:nvSpPr>
          <p:cNvPr id="44" name="Shape 841"/>
          <p:cNvSpPr/>
          <p:nvPr/>
        </p:nvSpPr>
        <p:spPr>
          <a:xfrm>
            <a:off x="8670303" y="4789296"/>
            <a:ext cx="229332" cy="23143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2677" y="34177"/>
                </a:moveTo>
                <a:lnTo>
                  <a:pt x="87200" y="60000"/>
                </a:lnTo>
                <a:lnTo>
                  <a:pt x="42677" y="85822"/>
                </a:lnTo>
                <a:close/>
                <a:moveTo>
                  <a:pt x="60000" y="12681"/>
                </a:moveTo>
                <a:cubicBezTo>
                  <a:pt x="33866" y="12681"/>
                  <a:pt x="12681" y="33866"/>
                  <a:pt x="12681" y="60000"/>
                </a:cubicBezTo>
                <a:cubicBezTo>
                  <a:pt x="12681" y="86133"/>
                  <a:pt x="33866" y="107318"/>
                  <a:pt x="60000" y="107318"/>
                </a:cubicBezTo>
                <a:cubicBezTo>
                  <a:pt x="86133" y="107318"/>
                  <a:pt x="107318" y="86133"/>
                  <a:pt x="107318" y="60000"/>
                </a:cubicBezTo>
                <a:cubicBezTo>
                  <a:pt x="107318" y="33866"/>
                  <a:pt x="86133" y="12681"/>
                  <a:pt x="60000" y="12681"/>
                </a:cubicBezTo>
                <a:close/>
                <a:moveTo>
                  <a:pt x="60000" y="0"/>
                </a:move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ubicBezTo>
                  <a:pt x="0" y="26862"/>
                  <a:pt x="26862" y="0"/>
                  <a:pt x="60000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664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0" y="223946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E54632"/>
              </a:buClr>
              <a:buSzPct val="25000"/>
              <a:buFont typeface="Arial"/>
              <a:buNone/>
            </a:pPr>
            <a:r>
              <a:rPr lang="en-US" sz="3600" b="1" i="0" u="none" strike="noStrike" cap="none" dirty="0" smtClean="0">
                <a:solidFill>
                  <a:srgbClr val="E54632"/>
                </a:solidFill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lang="en-US" sz="3600" b="1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endParaRPr lang="en" sz="36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Shape 284"/>
          <p:cNvSpPr/>
          <p:nvPr/>
        </p:nvSpPr>
        <p:spPr>
          <a:xfrm rot="2700000">
            <a:off x="4365934" y="2634360"/>
            <a:ext cx="412132" cy="7388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0729" y="1458308"/>
            <a:ext cx="52613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 first decision-making statement we introduce is </a:t>
            </a:r>
            <a:r>
              <a:rPr lang="en-US" sz="1200" dirty="0" smtClean="0">
                <a:solidFill>
                  <a:srgbClr val="FF0000"/>
                </a:solidFill>
              </a:rPr>
              <a:t>if </a:t>
            </a:r>
            <a:r>
              <a:rPr lang="en-US" sz="1200" dirty="0" smtClean="0"/>
              <a:t>statement:</a:t>
            </a:r>
          </a:p>
          <a:p>
            <a:endParaRPr lang="en-US" sz="1200" dirty="0" smtClean="0"/>
          </a:p>
          <a:p>
            <a:r>
              <a:rPr lang="en-US" sz="1200" dirty="0" smtClean="0"/>
              <a:t>The format of if is   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800" dirty="0" smtClean="0">
                <a:solidFill>
                  <a:srgbClr val="FF0000"/>
                </a:solidFill>
              </a:rPr>
              <a:t>if ( condition ) { statement(s); }</a:t>
            </a:r>
          </a:p>
          <a:p>
            <a:endParaRPr lang="en-US" sz="1800" dirty="0">
              <a:solidFill>
                <a:srgbClr val="FF0000"/>
              </a:solidFill>
            </a:endParaRPr>
          </a:p>
          <a:p>
            <a:r>
              <a:rPr lang="en-US" sz="1200" dirty="0" smtClean="0">
                <a:solidFill>
                  <a:schemeClr val="tx1"/>
                </a:solidFill>
              </a:rPr>
              <a:t>When we execute the if statement, the computer will check whether</a:t>
            </a:r>
          </a:p>
          <a:p>
            <a:r>
              <a:rPr lang="en-US" sz="1200" dirty="0">
                <a:solidFill>
                  <a:schemeClr val="tx1"/>
                </a:solidFill>
              </a:rPr>
              <a:t>t</a:t>
            </a:r>
            <a:r>
              <a:rPr lang="en-US" sz="1200" dirty="0" smtClean="0">
                <a:solidFill>
                  <a:schemeClr val="tx1"/>
                </a:solidFill>
              </a:rPr>
              <a:t>he condition is satisfied of not. If and only if the condition is </a:t>
            </a:r>
            <a:r>
              <a:rPr lang="en-US" sz="1200" dirty="0" smtClean="0">
                <a:solidFill>
                  <a:srgbClr val="3651FC"/>
                </a:solidFill>
              </a:rPr>
              <a:t>satisfied</a:t>
            </a:r>
            <a:r>
              <a:rPr lang="en-US" sz="12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sz="1200" dirty="0" smtClean="0">
                <a:solidFill>
                  <a:srgbClr val="3651FC"/>
                </a:solidFill>
              </a:rPr>
              <a:t>(true)</a:t>
            </a:r>
            <a:r>
              <a:rPr lang="en-US" sz="1200" dirty="0" smtClean="0">
                <a:solidFill>
                  <a:schemeClr val="tx1"/>
                </a:solidFill>
              </a:rPr>
              <a:t>,</a:t>
            </a:r>
            <a:r>
              <a:rPr lang="en-US" sz="1200" dirty="0" smtClean="0">
                <a:solidFill>
                  <a:srgbClr val="3651FC"/>
                </a:solidFill>
              </a:rPr>
              <a:t> </a:t>
            </a:r>
            <a:r>
              <a:rPr lang="en-US" sz="1200" dirty="0" smtClean="0">
                <a:solidFill>
                  <a:schemeClr val="tx1"/>
                </a:solidFill>
              </a:rPr>
              <a:t>the statement block </a:t>
            </a:r>
            <a:r>
              <a:rPr lang="en-US" sz="1200" dirty="0" smtClean="0">
                <a:solidFill>
                  <a:srgbClr val="3651FC"/>
                </a:solidFill>
              </a:rPr>
              <a:t>will execute</a:t>
            </a:r>
            <a:r>
              <a:rPr lang="en-US" sz="1200" dirty="0" smtClean="0">
                <a:solidFill>
                  <a:schemeClr val="tx1"/>
                </a:solidFill>
              </a:rPr>
              <a:t>. If the condition is </a:t>
            </a:r>
            <a:r>
              <a:rPr lang="en-US" sz="1200" dirty="0" smtClean="0">
                <a:solidFill>
                  <a:srgbClr val="FF0000"/>
                </a:solidFill>
              </a:rPr>
              <a:t>not satisfied</a:t>
            </a:r>
          </a:p>
          <a:p>
            <a:r>
              <a:rPr lang="en-US" sz="1200" dirty="0" smtClean="0">
                <a:solidFill>
                  <a:srgbClr val="FF0000"/>
                </a:solidFill>
              </a:rPr>
              <a:t>(false)</a:t>
            </a:r>
            <a:r>
              <a:rPr lang="en-US" sz="1200" dirty="0" smtClean="0">
                <a:solidFill>
                  <a:schemeClr val="tx1"/>
                </a:solidFill>
              </a:rPr>
              <a:t>,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smtClean="0">
                <a:solidFill>
                  <a:schemeClr val="tx1"/>
                </a:solidFill>
              </a:rPr>
              <a:t>the statement </a:t>
            </a:r>
            <a:r>
              <a:rPr lang="en-US" sz="1200" dirty="0" smtClean="0">
                <a:solidFill>
                  <a:srgbClr val="FF0000"/>
                </a:solidFill>
              </a:rPr>
              <a:t>will not execute</a:t>
            </a:r>
            <a:r>
              <a:rPr lang="en-US" sz="1200" dirty="0" smtClean="0">
                <a:solidFill>
                  <a:schemeClr val="tx1"/>
                </a:solidFill>
              </a:rPr>
              <a:t>.</a:t>
            </a:r>
          </a:p>
          <a:p>
            <a:endParaRPr lang="en-US" sz="1200" dirty="0" smtClean="0">
              <a:solidFill>
                <a:schemeClr val="tx1"/>
              </a:solidFill>
            </a:endParaRPr>
          </a:p>
          <a:p>
            <a:endParaRPr lang="en-US" sz="12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 smtClean="0">
                <a:solidFill>
                  <a:schemeClr val="tx1"/>
                </a:solidFill>
              </a:rPr>
              <a:t>** You may refer back to Relational Operators and Logical Operators in Chapter 2 notes if you have forgotten what we mean by true or false.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040572" y="1212804"/>
            <a:ext cx="2418821" cy="3168665"/>
            <a:chOff x="5669281" y="1590195"/>
            <a:chExt cx="2418821" cy="31686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774" y="1668818"/>
              <a:ext cx="2281836" cy="3045072"/>
            </a:xfrm>
            <a:prstGeom prst="rect">
              <a:avLst/>
            </a:prstGeom>
          </p:spPr>
        </p:pic>
        <p:sp>
          <p:nvSpPr>
            <p:cNvPr id="20" name="Shape 744"/>
            <p:cNvSpPr/>
            <p:nvPr/>
          </p:nvSpPr>
          <p:spPr>
            <a:xfrm>
              <a:off x="5669281" y="1590195"/>
              <a:ext cx="2418821" cy="3168665"/>
            </a:xfrm>
            <a:prstGeom prst="rect">
              <a:avLst/>
            </a:prstGeom>
            <a:noFill/>
            <a:ln w="63500" cap="flat" cmpd="sng">
              <a:solidFill>
                <a:srgbClr val="E5463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524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>
            <a:spLocks noGrp="1"/>
          </p:cNvSpPr>
          <p:nvPr>
            <p:ph type="title"/>
          </p:nvPr>
        </p:nvSpPr>
        <p:spPr>
          <a:xfrm>
            <a:off x="336800" y="0"/>
            <a:ext cx="8807400" cy="88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E54632"/>
              </a:buClr>
              <a:buSzPct val="25000"/>
              <a:buFont typeface="Arial"/>
              <a:buNone/>
            </a:pPr>
            <a:r>
              <a:rPr lang="en-US" dirty="0"/>
              <a:t>i</a:t>
            </a:r>
            <a:r>
              <a:rPr lang="en-US" sz="36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f_statement.cpp</a:t>
            </a:r>
            <a:endParaRPr lang="en" sz="3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6" t="8122" r="6323" b="42376"/>
          <a:stretch/>
        </p:blipFill>
        <p:spPr>
          <a:xfrm>
            <a:off x="480848" y="1316420"/>
            <a:ext cx="4130566" cy="25461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94737" y="1896987"/>
            <a:ext cx="28062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 the program in the console and find out what the output is.</a:t>
            </a:r>
          </a:p>
          <a:p>
            <a:endParaRPr lang="en-US" dirty="0" smtClean="0"/>
          </a:p>
          <a:p>
            <a:r>
              <a:rPr lang="en-US" dirty="0" smtClean="0"/>
              <a:t>You can also try to change the condition to see whether the same result will be executed.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07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0" y="210123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E54632"/>
              </a:buClr>
              <a:buSzPct val="25000"/>
              <a:buFont typeface="Arial"/>
              <a:buNone/>
            </a:pPr>
            <a:r>
              <a:rPr lang="en-US" sz="3600" b="1" i="0" u="none" strike="noStrike" cap="none" dirty="0" smtClean="0">
                <a:solidFill>
                  <a:srgbClr val="E54632"/>
                </a:solidFill>
                <a:latin typeface="Arial"/>
                <a:ea typeface="Arial"/>
                <a:cs typeface="Arial"/>
                <a:sym typeface="Arial"/>
              </a:rPr>
              <a:t>If-else </a:t>
            </a:r>
            <a:r>
              <a:rPr lang="en-US" sz="3600" b="1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endParaRPr lang="en" sz="36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Shape 284"/>
          <p:cNvSpPr/>
          <p:nvPr/>
        </p:nvSpPr>
        <p:spPr>
          <a:xfrm rot="2700000">
            <a:off x="4365934" y="2634360"/>
            <a:ext cx="412132" cy="7388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8764" y="1823900"/>
            <a:ext cx="54469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 second decision-making statement we introduce is </a:t>
            </a:r>
            <a:r>
              <a:rPr lang="en-US" sz="1200" dirty="0" smtClean="0">
                <a:solidFill>
                  <a:srgbClr val="FF0000"/>
                </a:solidFill>
              </a:rPr>
              <a:t>if-else </a:t>
            </a:r>
            <a:r>
              <a:rPr lang="en-US" sz="1200" dirty="0" smtClean="0"/>
              <a:t>statement:</a:t>
            </a:r>
          </a:p>
          <a:p>
            <a:endParaRPr lang="en-US" sz="1200" dirty="0" smtClean="0"/>
          </a:p>
          <a:p>
            <a:r>
              <a:rPr lang="en-US" sz="1200" dirty="0" smtClean="0"/>
              <a:t>The format of if is    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800" dirty="0" smtClean="0">
                <a:solidFill>
                  <a:srgbClr val="FF0000"/>
                </a:solidFill>
              </a:rPr>
              <a:t>if ( condition ) { statement(s); } else { statement(s); }</a:t>
            </a:r>
          </a:p>
          <a:p>
            <a:endParaRPr lang="en-US" sz="1800" dirty="0">
              <a:solidFill>
                <a:srgbClr val="FF0000"/>
              </a:solidFill>
            </a:endParaRPr>
          </a:p>
          <a:p>
            <a:r>
              <a:rPr lang="en-US" sz="1200" dirty="0" smtClean="0">
                <a:solidFill>
                  <a:schemeClr val="tx1"/>
                </a:solidFill>
              </a:rPr>
              <a:t>When we execute the if-else statement, the computer will check whether</a:t>
            </a:r>
          </a:p>
          <a:p>
            <a:r>
              <a:rPr lang="en-US" sz="1200" dirty="0">
                <a:solidFill>
                  <a:schemeClr val="tx1"/>
                </a:solidFill>
              </a:rPr>
              <a:t>t</a:t>
            </a:r>
            <a:r>
              <a:rPr lang="en-US" sz="1200" dirty="0" smtClean="0">
                <a:solidFill>
                  <a:schemeClr val="tx1"/>
                </a:solidFill>
              </a:rPr>
              <a:t>he condition is satisfied of not. If and only if the condition is </a:t>
            </a:r>
            <a:r>
              <a:rPr lang="en-US" sz="1200" dirty="0" smtClean="0">
                <a:solidFill>
                  <a:srgbClr val="3651FC"/>
                </a:solidFill>
              </a:rPr>
              <a:t>satisfied </a:t>
            </a:r>
          </a:p>
          <a:p>
            <a:r>
              <a:rPr lang="en-US" sz="1200" dirty="0" smtClean="0">
                <a:solidFill>
                  <a:srgbClr val="3651FC"/>
                </a:solidFill>
              </a:rPr>
              <a:t>(true)</a:t>
            </a:r>
            <a:r>
              <a:rPr lang="en-US" sz="1200" dirty="0" smtClean="0">
                <a:solidFill>
                  <a:schemeClr val="tx1"/>
                </a:solidFill>
              </a:rPr>
              <a:t>, the first statement block </a:t>
            </a:r>
            <a:r>
              <a:rPr lang="en-US" sz="1200" dirty="0" smtClean="0">
                <a:solidFill>
                  <a:srgbClr val="3651FC"/>
                </a:solidFill>
              </a:rPr>
              <a:t>will execute</a:t>
            </a:r>
            <a:r>
              <a:rPr lang="en-US" sz="1200" dirty="0" smtClean="0">
                <a:solidFill>
                  <a:schemeClr val="tx1"/>
                </a:solidFill>
              </a:rPr>
              <a:t>. If the condition is </a:t>
            </a:r>
            <a:r>
              <a:rPr lang="en-US" sz="1200" dirty="0" smtClean="0">
                <a:solidFill>
                  <a:srgbClr val="FF0000"/>
                </a:solidFill>
              </a:rPr>
              <a:t>not </a:t>
            </a:r>
          </a:p>
          <a:p>
            <a:r>
              <a:rPr lang="en-US" sz="1200" dirty="0" smtClean="0">
                <a:solidFill>
                  <a:srgbClr val="FF0000"/>
                </a:solidFill>
              </a:rPr>
              <a:t>satisfied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smtClean="0">
                <a:solidFill>
                  <a:srgbClr val="FF0000"/>
                </a:solidFill>
              </a:rPr>
              <a:t>(false),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smtClean="0">
                <a:solidFill>
                  <a:schemeClr val="tx1"/>
                </a:solidFill>
              </a:rPr>
              <a:t>the statement block after the </a:t>
            </a:r>
            <a:r>
              <a:rPr lang="en-US" sz="1200" dirty="0" smtClean="0">
                <a:solidFill>
                  <a:srgbClr val="FF0000"/>
                </a:solidFill>
              </a:rPr>
              <a:t>else will execute</a:t>
            </a:r>
            <a:r>
              <a:rPr lang="en-US" sz="1200" dirty="0" smtClean="0">
                <a:solidFill>
                  <a:schemeClr val="tx1"/>
                </a:solidFill>
              </a:rPr>
              <a:t>.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200" dirty="0" smtClean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125752" y="1576884"/>
            <a:ext cx="2355363" cy="2736379"/>
            <a:chOff x="5669281" y="1607021"/>
            <a:chExt cx="2485435" cy="2736379"/>
          </a:xfrm>
        </p:grpSpPr>
        <p:sp>
          <p:nvSpPr>
            <p:cNvPr id="20" name="Shape 744"/>
            <p:cNvSpPr/>
            <p:nvPr/>
          </p:nvSpPr>
          <p:spPr>
            <a:xfrm>
              <a:off x="5669281" y="1607021"/>
              <a:ext cx="2485435" cy="2736379"/>
            </a:xfrm>
            <a:prstGeom prst="rect">
              <a:avLst/>
            </a:prstGeom>
            <a:noFill/>
            <a:ln w="63500" cap="flat" cmpd="sng">
              <a:solidFill>
                <a:srgbClr val="E5463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0080" y="1798268"/>
              <a:ext cx="2323836" cy="2411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114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>
            <a:spLocks noGrp="1"/>
          </p:cNvSpPr>
          <p:nvPr>
            <p:ph type="title"/>
          </p:nvPr>
        </p:nvSpPr>
        <p:spPr>
          <a:xfrm>
            <a:off x="336800" y="0"/>
            <a:ext cx="8807400" cy="88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E54632"/>
              </a:buClr>
              <a:buSzPct val="25000"/>
              <a:buFont typeface="Arial"/>
              <a:buNone/>
            </a:pPr>
            <a:r>
              <a:rPr lang="en-US" dirty="0" smtClean="0">
                <a:solidFill>
                  <a:schemeClr val="tx1"/>
                </a:solidFill>
              </a:rPr>
              <a:t>i</a:t>
            </a:r>
            <a:r>
              <a:rPr lang="en-US" sz="3600" b="1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f-</a:t>
            </a:r>
            <a:r>
              <a:rPr lang="en-US" sz="3600" b="1" i="0" u="none" strike="noStrike" cap="none" dirty="0" err="1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else_statement.cpp</a:t>
            </a:r>
            <a:endParaRPr lang="en" sz="36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t="8582" r="45307" b="39004"/>
          <a:stretch/>
        </p:blipFill>
        <p:spPr>
          <a:xfrm>
            <a:off x="512379" y="1371599"/>
            <a:ext cx="4335517" cy="26959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44966" y="2027053"/>
            <a:ext cx="275896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Run the program in the console and find out what the output is.</a:t>
            </a:r>
          </a:p>
          <a:p>
            <a:endParaRPr lang="en-US" dirty="0"/>
          </a:p>
          <a:p>
            <a:r>
              <a:rPr lang="en-US" dirty="0"/>
              <a:t>You can also try to change the condition to see whether the same result will be executed.</a:t>
            </a:r>
          </a:p>
        </p:txBody>
      </p:sp>
    </p:spTree>
    <p:extLst>
      <p:ext uri="{BB962C8B-B14F-4D97-AF65-F5344CB8AC3E}">
        <p14:creationId xmlns:p14="http://schemas.microsoft.com/office/powerpoint/2010/main" val="3662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0" y="223946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E54632"/>
              </a:buClr>
              <a:buSzPct val="25000"/>
              <a:buFont typeface="Arial"/>
              <a:buNone/>
            </a:pPr>
            <a:r>
              <a:rPr lang="en-US" sz="3600" b="1" i="0" u="none" strike="noStrike" cap="none" dirty="0" smtClean="0">
                <a:solidFill>
                  <a:srgbClr val="E54632"/>
                </a:solidFill>
                <a:latin typeface="Arial"/>
                <a:ea typeface="Arial"/>
                <a:cs typeface="Arial"/>
                <a:sym typeface="Arial"/>
              </a:rPr>
              <a:t>If-else-if </a:t>
            </a:r>
            <a:r>
              <a:rPr lang="en-US" sz="3600" b="1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endParaRPr lang="en" sz="36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Shape 284"/>
          <p:cNvSpPr/>
          <p:nvPr/>
        </p:nvSpPr>
        <p:spPr>
          <a:xfrm rot="2700000">
            <a:off x="4365934" y="2634360"/>
            <a:ext cx="412132" cy="7388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4758" y="1447371"/>
            <a:ext cx="709448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 third decision-making statement we introduce is </a:t>
            </a:r>
            <a:r>
              <a:rPr lang="en-US" sz="1200" dirty="0" smtClean="0">
                <a:solidFill>
                  <a:srgbClr val="FF0000"/>
                </a:solidFill>
              </a:rPr>
              <a:t>if-else-if </a:t>
            </a:r>
            <a:r>
              <a:rPr lang="en-US" sz="1200" dirty="0" smtClean="0"/>
              <a:t>statement:</a:t>
            </a:r>
          </a:p>
          <a:p>
            <a:endParaRPr lang="en-US" sz="1200" dirty="0" smtClean="0"/>
          </a:p>
          <a:p>
            <a:r>
              <a:rPr lang="en-US" sz="1200" dirty="0" smtClean="0"/>
              <a:t>The format of if is   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if ( condition ) { statement(s); } </a:t>
            </a:r>
            <a:endParaRPr lang="en-US" sz="1800" dirty="0" smtClean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	</a:t>
            </a:r>
            <a:r>
              <a:rPr lang="en-US" sz="1800" dirty="0" smtClean="0">
                <a:solidFill>
                  <a:srgbClr val="FF0000"/>
                </a:solidFill>
              </a:rPr>
              <a:t>else if ( condition ) { </a:t>
            </a:r>
            <a:r>
              <a:rPr lang="en-US" sz="1800" dirty="0">
                <a:solidFill>
                  <a:srgbClr val="FF0000"/>
                </a:solidFill>
              </a:rPr>
              <a:t>statement(s</a:t>
            </a:r>
            <a:r>
              <a:rPr lang="en-US" sz="1800" dirty="0" smtClean="0">
                <a:solidFill>
                  <a:srgbClr val="FF0000"/>
                </a:solidFill>
              </a:rPr>
              <a:t>); }</a:t>
            </a:r>
            <a:endParaRPr lang="en-US" sz="1800" dirty="0">
              <a:solidFill>
                <a:srgbClr val="FF0000"/>
              </a:solidFill>
            </a:endParaRPr>
          </a:p>
          <a:p>
            <a:r>
              <a:rPr lang="en-US" sz="1800" dirty="0" smtClean="0">
                <a:solidFill>
                  <a:srgbClr val="FF0000"/>
                </a:solidFill>
              </a:rPr>
              <a:t>	</a:t>
            </a:r>
            <a:r>
              <a:rPr lang="en-US" sz="1800" dirty="0">
                <a:solidFill>
                  <a:srgbClr val="FF0000"/>
                </a:solidFill>
              </a:rPr>
              <a:t> else if ( condition ) { statement(s); </a:t>
            </a:r>
            <a:r>
              <a:rPr lang="en-US" sz="1800" dirty="0" smtClean="0">
                <a:solidFill>
                  <a:srgbClr val="FF0000"/>
                </a:solidFill>
              </a:rPr>
              <a:t>}</a:t>
            </a:r>
            <a:r>
              <a:rPr lang="mr-IN" sz="1800" dirty="0" smtClean="0">
                <a:solidFill>
                  <a:srgbClr val="FF0000"/>
                </a:solidFill>
              </a:rPr>
              <a:t>…</a:t>
            </a:r>
            <a:endParaRPr lang="en-US" sz="1800" dirty="0">
              <a:solidFill>
                <a:srgbClr val="FF0000"/>
              </a:solidFill>
            </a:endParaRPr>
          </a:p>
          <a:p>
            <a:endParaRPr lang="en-US" sz="1800" dirty="0">
              <a:solidFill>
                <a:srgbClr val="FF0000"/>
              </a:solidFill>
            </a:endParaRPr>
          </a:p>
          <a:p>
            <a:r>
              <a:rPr lang="en-US" sz="1200" dirty="0" smtClean="0">
                <a:solidFill>
                  <a:schemeClr val="tx1"/>
                </a:solidFill>
              </a:rPr>
              <a:t>Similar to if-else, when we execute the if-else-if statement, the computer will check whether the first condition is satisfied of not. If and only if the condition is </a:t>
            </a:r>
            <a:r>
              <a:rPr lang="en-US" sz="1200" dirty="0" smtClean="0">
                <a:solidFill>
                  <a:srgbClr val="3651FC"/>
                </a:solidFill>
              </a:rPr>
              <a:t>satisfied</a:t>
            </a:r>
            <a:r>
              <a:rPr lang="en-US" sz="1200" dirty="0" smtClean="0">
                <a:solidFill>
                  <a:srgbClr val="FF0000"/>
                </a:solidFill>
              </a:rPr>
              <a:t> </a:t>
            </a:r>
            <a:r>
              <a:rPr lang="en-US" sz="1200" dirty="0" smtClean="0">
                <a:solidFill>
                  <a:srgbClr val="3651FC"/>
                </a:solidFill>
              </a:rPr>
              <a:t>(true)</a:t>
            </a:r>
            <a:r>
              <a:rPr lang="en-US" sz="1200" dirty="0" smtClean="0">
                <a:solidFill>
                  <a:schemeClr val="tx1"/>
                </a:solidFill>
              </a:rPr>
              <a:t>,</a:t>
            </a:r>
            <a:r>
              <a:rPr lang="en-US" sz="1200" dirty="0" smtClean="0">
                <a:solidFill>
                  <a:srgbClr val="3651FC"/>
                </a:solidFill>
              </a:rPr>
              <a:t> </a:t>
            </a:r>
            <a:r>
              <a:rPr lang="en-US" sz="1200" dirty="0" smtClean="0">
                <a:solidFill>
                  <a:schemeClr val="tx1"/>
                </a:solidFill>
              </a:rPr>
              <a:t>the statement block following </a:t>
            </a:r>
            <a:r>
              <a:rPr lang="en-US" sz="1200" dirty="0" smtClean="0">
                <a:solidFill>
                  <a:srgbClr val="3651FC"/>
                </a:solidFill>
              </a:rPr>
              <a:t>will execute</a:t>
            </a:r>
            <a:r>
              <a:rPr lang="en-US" sz="1200" dirty="0" smtClean="0">
                <a:solidFill>
                  <a:schemeClr val="tx1"/>
                </a:solidFill>
              </a:rPr>
              <a:t>. If the condition is </a:t>
            </a:r>
            <a:r>
              <a:rPr lang="en-US" sz="1200" dirty="0" smtClean="0">
                <a:solidFill>
                  <a:srgbClr val="FF0000"/>
                </a:solidFill>
              </a:rPr>
              <a:t>not satisfied (false)</a:t>
            </a:r>
            <a:r>
              <a:rPr lang="en-US" sz="1200" dirty="0" smtClean="0">
                <a:solidFill>
                  <a:schemeClr val="tx1"/>
                </a:solidFill>
              </a:rPr>
              <a:t>, the computer will then go to the </a:t>
            </a:r>
            <a:r>
              <a:rPr lang="en-US" sz="1200" dirty="0" smtClean="0">
                <a:solidFill>
                  <a:srgbClr val="FF0000"/>
                </a:solidFill>
              </a:rPr>
              <a:t>next</a:t>
            </a:r>
            <a:r>
              <a:rPr lang="en-US" sz="1200" dirty="0" smtClean="0">
                <a:solidFill>
                  <a:schemeClr val="tx1"/>
                </a:solidFill>
              </a:rPr>
              <a:t> condition until it finds a satisfied one. If </a:t>
            </a:r>
            <a:r>
              <a:rPr lang="en-US" sz="1200" dirty="0" smtClean="0">
                <a:solidFill>
                  <a:srgbClr val="FF0000"/>
                </a:solidFill>
              </a:rPr>
              <a:t>no</a:t>
            </a:r>
            <a:r>
              <a:rPr lang="en-US" sz="1200" dirty="0" smtClean="0">
                <a:solidFill>
                  <a:schemeClr val="tx1"/>
                </a:solidFill>
              </a:rPr>
              <a:t> condition is satisfied, </a:t>
            </a:r>
            <a:r>
              <a:rPr lang="en-US" sz="1200" dirty="0" smtClean="0">
                <a:solidFill>
                  <a:srgbClr val="FF0000"/>
                </a:solidFill>
              </a:rPr>
              <a:t>none</a:t>
            </a:r>
            <a:r>
              <a:rPr lang="en-US" sz="1200" dirty="0" smtClean="0">
                <a:solidFill>
                  <a:schemeClr val="tx1"/>
                </a:solidFill>
              </a:rPr>
              <a:t> of the statements written will executed.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 smtClean="0">
                <a:solidFill>
                  <a:srgbClr val="FF0000"/>
                </a:solidFill>
              </a:rPr>
              <a:t>** Please be reminded that once an else-if condition is satisfied, only the following statement will execute and none of the remaining condition will be tested</a:t>
            </a:r>
          </a:p>
        </p:txBody>
      </p:sp>
    </p:spTree>
    <p:extLst>
      <p:ext uri="{BB962C8B-B14F-4D97-AF65-F5344CB8AC3E}">
        <p14:creationId xmlns:p14="http://schemas.microsoft.com/office/powerpoint/2010/main" val="164508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Custom 1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1742</Words>
  <Application>Microsoft Macintosh PowerPoint</Application>
  <PresentationFormat>On-screen Show (16:9)</PresentationFormat>
  <Paragraphs>186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Arial</vt:lpstr>
      <vt:lpstr>Contents Slide Master</vt:lpstr>
      <vt:lpstr>Lecture notes Chapter 3: Control Statement</vt:lpstr>
      <vt:lpstr>PowerPoint Presentation</vt:lpstr>
      <vt:lpstr>Chapter Overview</vt:lpstr>
      <vt:lpstr>Decision making statement</vt:lpstr>
      <vt:lpstr>If statement</vt:lpstr>
      <vt:lpstr>if_statement.cpp</vt:lpstr>
      <vt:lpstr>If-else statement</vt:lpstr>
      <vt:lpstr>if-else_statement.cpp</vt:lpstr>
      <vt:lpstr>If-else-if statement</vt:lpstr>
      <vt:lpstr>If-else-if.cpp</vt:lpstr>
      <vt:lpstr>Switch statement</vt:lpstr>
      <vt:lpstr>switch.cpp</vt:lpstr>
      <vt:lpstr>Nested-if statement</vt:lpstr>
      <vt:lpstr>nested-if.cpp</vt:lpstr>
      <vt:lpstr>Control Flow statement</vt:lpstr>
      <vt:lpstr>While loop</vt:lpstr>
      <vt:lpstr>while-loop.cpp</vt:lpstr>
      <vt:lpstr>Do-while loop</vt:lpstr>
      <vt:lpstr>do-while-loop.cpp</vt:lpstr>
      <vt:lpstr>For loop</vt:lpstr>
      <vt:lpstr>for-loop.cpp</vt:lpstr>
      <vt:lpstr>Nested loop</vt:lpstr>
      <vt:lpstr>nested-loop.cpp</vt:lpstr>
      <vt:lpstr>Break and Continue</vt:lpstr>
      <vt:lpstr>break.cpp and continue.cpp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notes Chapter 3: Flow Control</dc:title>
  <cp:lastModifiedBy>Hon Cheung LAM</cp:lastModifiedBy>
  <cp:revision>50</cp:revision>
  <dcterms:modified xsi:type="dcterms:W3CDTF">2017-03-09T15:57:35Z</dcterms:modified>
</cp:coreProperties>
</file>